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1"/>
  </p:notesMasterIdLst>
  <p:sldIdLst>
    <p:sldId id="256" r:id="rId2"/>
    <p:sldId id="257" r:id="rId3"/>
    <p:sldId id="259" r:id="rId4"/>
    <p:sldId id="260" r:id="rId5"/>
    <p:sldId id="258" r:id="rId6"/>
    <p:sldId id="262" r:id="rId7"/>
    <p:sldId id="285" r:id="rId8"/>
    <p:sldId id="263" r:id="rId9"/>
    <p:sldId id="264" r:id="rId10"/>
    <p:sldId id="286" r:id="rId11"/>
    <p:sldId id="265" r:id="rId12"/>
    <p:sldId id="266" r:id="rId13"/>
    <p:sldId id="267" r:id="rId14"/>
    <p:sldId id="289" r:id="rId15"/>
    <p:sldId id="268" r:id="rId16"/>
    <p:sldId id="269" r:id="rId17"/>
    <p:sldId id="273" r:id="rId18"/>
    <p:sldId id="274" r:id="rId19"/>
    <p:sldId id="275" r:id="rId20"/>
    <p:sldId id="277" r:id="rId21"/>
    <p:sldId id="278" r:id="rId22"/>
    <p:sldId id="279" r:id="rId23"/>
    <p:sldId id="280" r:id="rId24"/>
    <p:sldId id="281" r:id="rId25"/>
    <p:sldId id="282" r:id="rId26"/>
    <p:sldId id="283" r:id="rId27"/>
    <p:sldId id="284" r:id="rId28"/>
    <p:sldId id="287" r:id="rId29"/>
    <p:sldId id="288"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clrMru>
    <a:srgbClr val="FF9999"/>
    <a:srgbClr val="46E02C"/>
    <a:srgbClr val="FF99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7" autoAdjust="0"/>
    <p:restoredTop sz="94618" autoAdjust="0"/>
  </p:normalViewPr>
  <p:slideViewPr>
    <p:cSldViewPr>
      <p:cViewPr varScale="1">
        <p:scale>
          <a:sx n="108" d="100"/>
          <a:sy n="108" d="100"/>
        </p:scale>
        <p:origin x="-78" y="-246"/>
      </p:cViewPr>
      <p:guideLst>
        <p:guide orient="horz" pos="2160"/>
        <p:guide pos="2880"/>
      </p:guideLst>
    </p:cSldViewPr>
  </p:slideViewPr>
  <p:outlineViewPr>
    <p:cViewPr>
      <p:scale>
        <a:sx n="33" d="100"/>
        <a:sy n="33" d="100"/>
      </p:scale>
      <p:origin x="0" y="1596"/>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DBD62C-98D3-4292-BD40-C92A7463A378}" type="datetimeFigureOut">
              <a:rPr lang="en-US" smtClean="0"/>
              <a:pPr/>
              <a:t>3/27/2008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86D916-5DD5-4067-A521-077C4AC23DE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286D916-5DD5-4067-A521-077C4AC23DEC}"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286D916-5DD5-4067-A521-077C4AC23DEC}"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mtClean="0"/>
              <a:t>How does VetNetSec work?</a:t>
            </a:r>
          </a:p>
          <a:p>
            <a:endParaRPr lang="en-US" smtClean="0"/>
          </a:p>
          <a:p>
            <a:r>
              <a:rPr lang="en-US" smtClean="0"/>
              <a:t>VetNetSec uses one or more agents that are installed on machines in the environment to be tested. These agents communicate with each other over XMPP through a central server. This avoids any problems with direct communication through the network security.</a:t>
            </a:r>
          </a:p>
          <a:p>
            <a:r>
              <a:rPr lang="en-US" smtClean="0"/>
              <a:t>Agents are written in Perl using script templates and TCLI packages . TCLI is a modular testing engine that provides the core packages and framework for the VetNetSec system. Modularity is important to providing as much cross platform compatibility, while still allowing specialized tests as necessary. For instance, some specialized attack capabilities for simulating DDOS attacks are only supported on FreeBSD or OpenBSD, so an agent running on Linux that just needs to verify that ports are open through a firewall can skip those packages.</a:t>
            </a:r>
          </a:p>
          <a:p>
            <a:r>
              <a:rPr lang="en-US" smtClean="0"/>
              <a:t>Agents are controlled through a command line interface that aims to be easy to use for those who don't want to have to learn yet another application. One can access agents through any Jabber IM client and run individual commands as necessary.</a:t>
            </a:r>
          </a:p>
          <a:p>
            <a:r>
              <a:rPr lang="en-US" smtClean="0"/>
              <a:t>Once agents are set up and communicating with a server, one writes test scripts in Perl that direct the agent's actions. One does not need to know Perl in order to write these test scripts. One can use the template and just add tests like:</a:t>
            </a:r>
          </a:p>
          <a:p>
            <a:r>
              <a:rPr lang="en-US" smtClean="0"/>
              <a:t>$outside_agent-&gt;ok('http tget url http://www.example.com response_code 200');</a:t>
            </a:r>
          </a:p>
          <a:p>
            <a:r>
              <a:rPr lang="en-US" smtClean="0"/>
              <a:t>$outside_agent-&gt;not_ok('ping target www.example.com');</a:t>
            </a:r>
          </a:p>
          <a:p>
            <a:r>
              <a:rPr lang="en-US" smtClean="0"/>
              <a:t>Of course, much more functionality is provided (and is coming) within the system. Also, since the scripts are in Perl, one can use Perl to enhance test scripts if necessary.</a:t>
            </a:r>
          </a:p>
          <a:p>
            <a:r>
              <a:rPr lang="en-US" smtClean="0"/>
              <a:t>The run the test, one can simple run 'prove test.t' on the command line. The test will report either success, or failure with additional information on what tests failed. VetNetSec uses the open TAP Test framework (http://testanything.org), so it may be integrated into other test systems, used in scripts, and should be able to leverage other reporting tools over time. </a:t>
            </a:r>
            <a:endParaRPr lang="en-US"/>
          </a:p>
        </p:txBody>
      </p:sp>
      <p:sp>
        <p:nvSpPr>
          <p:cNvPr id="4" name="Slide Number Placeholder 3"/>
          <p:cNvSpPr>
            <a:spLocks noGrp="1"/>
          </p:cNvSpPr>
          <p:nvPr>
            <p:ph type="sldNum" sz="quarter" idx="10"/>
          </p:nvPr>
        </p:nvSpPr>
        <p:spPr/>
        <p:txBody>
          <a:bodyPr/>
          <a:lstStyle/>
          <a:p>
            <a:fld id="{7BC1F095-EB87-421E-9AAC-DBAB0A11E5DB}" type="slidenum">
              <a:rPr lang="en-US" smtClean="0"/>
              <a:pPr/>
              <a:t>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smtClean="0"/>
              <a:t>Talking TCLI: A quick overview of the User Interface</a:t>
            </a:r>
          </a:p>
          <a:p>
            <a:endParaRPr lang="en-US" smtClean="0"/>
          </a:p>
          <a:p>
            <a:r>
              <a:rPr lang="en-US" smtClean="0"/>
              <a:t>The TCLI interface is designed to be easy to figure how to work with new actions that have been added to support new testing capability. The basic format of every request is &lt;command&gt; &lt;parameters&gt;.  &lt;command&gt; will consist of one or more words that will indicate what one wants the agent to do.  &lt;parameters&gt; will provide additional named elements for use with the command.</a:t>
            </a:r>
          </a:p>
          <a:p>
            <a:r>
              <a:rPr lang="en-US" smtClean="0"/>
              <a:t>Commands are contextual, allowing one specify the whole command at once or to drill down to the specific command to be used. This allows relatively easy access to commands that one is familiar with. It also supports an interactive learning as opposed to forcing one to use separate manuals. </a:t>
            </a:r>
          </a:p>
          <a:p>
            <a:r>
              <a:rPr lang="en-US" smtClean="0"/>
              <a:t>The specification of parameters is also designed to make it easier to work in the TCLI. Parameters are always name=value pairs or just the name in some cases. Spaces separate the parameters, so the value should be enclosed in double quotes if it contains a space. The order of parameters does not matter, though the name always needs to precede the value. The separator between names and values may be a space or an equal sign, but not both. </a:t>
            </a:r>
          </a:p>
          <a:p>
            <a:r>
              <a:rPr lang="en-US" smtClean="0"/>
              <a:t>These are valid parameters:</a:t>
            </a:r>
          </a:p>
          <a:p>
            <a:r>
              <a:rPr lang="en-US" smtClean="0"/>
              <a:t>name=value</a:t>
            </a:r>
          </a:p>
          <a:p>
            <a:r>
              <a:rPr lang="en-US" smtClean="0"/>
              <a:t>name value</a:t>
            </a:r>
          </a:p>
          <a:p>
            <a:r>
              <a:rPr lang="en-US" smtClean="0"/>
              <a:t>name "value has spaces"</a:t>
            </a:r>
          </a:p>
          <a:p>
            <a:r>
              <a:rPr lang="en-US" smtClean="0"/>
              <a:t>Packages usually maintain stateful default parameters during a session. This helps when one needs to repeat an action several times with most of the parameters remaining the same. One can use the set command to establish the desired default parameter to use when it is not provided. One can use the show command to see the default parameters that are currently set.</a:t>
            </a:r>
          </a:p>
          <a:p>
            <a:r>
              <a:rPr lang="en-US" smtClean="0"/>
              <a:t>A simple example: suppose one wants to set up a test to ping several hosts, but instead of using the default timeout of 10 seconds, one wants to set the timeout at 5 seconds for each one. One could specify the timeout each time, or use the set command to set the default timeout to 5 seconds for all ping tests.</a:t>
            </a:r>
          </a:p>
          <a:p>
            <a:r>
              <a:rPr lang="en-US" smtClean="0"/>
              <a:t>&lt;Ping transcript here&gt;</a:t>
            </a:r>
          </a:p>
          <a:p>
            <a:r>
              <a:rPr lang="en-US" smtClean="0"/>
              <a:t>Ping is a simple command with only three parameters, so the benefit is not as obvious as with a command that can take twenty parameters. Parameter state is only maintained within a Package and do get shared between them. This means that the timeout for ping and the timeout for traceroute are not shared. Currently there is no mechanism to save parameter state between sessions.</a:t>
            </a:r>
            <a:endParaRPr lang="en-US"/>
          </a:p>
        </p:txBody>
      </p:sp>
      <p:sp>
        <p:nvSpPr>
          <p:cNvPr id="4" name="Slide Number Placeholder 3"/>
          <p:cNvSpPr>
            <a:spLocks noGrp="1"/>
          </p:cNvSpPr>
          <p:nvPr>
            <p:ph type="sldNum" sz="quarter" idx="10"/>
          </p:nvPr>
        </p:nvSpPr>
        <p:spPr/>
        <p:txBody>
          <a:bodyPr/>
          <a:lstStyle/>
          <a:p>
            <a:fld id="{7BC1F095-EB87-421E-9AAC-DBAB0A11E5DB}" type="slidenum">
              <a:rPr lang="en-US" smtClean="0"/>
              <a:pPr/>
              <a:t>13</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mtClean="0"/>
              <a:t>Installation and Setup</a:t>
            </a:r>
          </a:p>
          <a:p>
            <a:endParaRPr lang="en-US" smtClean="0"/>
          </a:p>
          <a:p>
            <a:r>
              <a:rPr lang="en-US" smtClean="0"/>
              <a:t>Installation requires Perl and many Perl modules. For Windows, one can use PPM to install the packages from the latest zip archive. This will also automatically install the necessary dependencies, if PPM is set up according to the instructions in the .zip file.</a:t>
            </a:r>
          </a:p>
          <a:p>
            <a:r>
              <a:rPr lang="en-US" smtClean="0"/>
              <a:t>For Unix, the VetNetSec system is distributed in a tar.gz which must be unzipped. One should check the README for the full list of Perl modules required is dependent on as well as more detailed installation instructions. The Build script will warn of needed dependencies if it does not find them. One can use CPAN to install dependencies easily.</a:t>
            </a:r>
          </a:p>
          <a:p>
            <a:r>
              <a:rPr lang="en-US" smtClean="0"/>
              <a:t>Once the dependencies are installed, then one can simply run:</a:t>
            </a:r>
          </a:p>
          <a:p>
            <a:r>
              <a:rPr lang="en-US" smtClean="0"/>
              <a:t>perl Build.PL</a:t>
            </a:r>
          </a:p>
          <a:p>
            <a:r>
              <a:rPr lang="en-US" smtClean="0"/>
              <a:t>./Build</a:t>
            </a:r>
          </a:p>
          <a:p>
            <a:r>
              <a:rPr lang="en-US" smtClean="0"/>
              <a:t>./Build test</a:t>
            </a:r>
          </a:p>
          <a:p>
            <a:r>
              <a:rPr lang="en-US" smtClean="0"/>
              <a:t>./Build install</a:t>
            </a:r>
          </a:p>
          <a:p>
            <a:r>
              <a:rPr lang="en-US" smtClean="0"/>
              <a:t>It is hoped to have an agent system running in a VMWare client soon to make it easier to experiment with.</a:t>
            </a:r>
          </a:p>
          <a:p>
            <a:r>
              <a:rPr lang="en-US" smtClean="0"/>
              <a:t>Agents can be set up to log in to chatrooms so that multiple people can work with them collaboratively.</a:t>
            </a:r>
          </a:p>
          <a:p>
            <a:r>
              <a:rPr lang="en-US" smtClean="0"/>
              <a:t>Agents (and their operators) need Jabber accounts to communicate, though some standalone test scripts will work without one. Agents currently cannot self register, so one must use a Jabber client like Exodus to perform the initial registration for the agent. Then putting the credentials in the agent script will allow it to log on.</a:t>
            </a:r>
            <a:endParaRPr lang="en-US"/>
          </a:p>
        </p:txBody>
      </p:sp>
      <p:sp>
        <p:nvSpPr>
          <p:cNvPr id="4" name="Slide Number Placeholder 3"/>
          <p:cNvSpPr>
            <a:spLocks noGrp="1"/>
          </p:cNvSpPr>
          <p:nvPr>
            <p:ph type="sldNum" sz="quarter" idx="10"/>
          </p:nvPr>
        </p:nvSpPr>
        <p:spPr/>
        <p:txBody>
          <a:bodyPr/>
          <a:lstStyle/>
          <a:p>
            <a:fld id="{7BC1F095-EB87-421E-9AAC-DBAB0A11E5DB}" type="slidenum">
              <a:rPr lang="en-US" smtClean="0"/>
              <a:pPr/>
              <a:t>15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Talking to an agent over IM</a:t>
            </a:r>
          </a:p>
          <a:p>
            <a:endParaRPr lang="en-US" smtClean="0"/>
          </a:p>
          <a:p>
            <a:r>
              <a:rPr lang="en-US" smtClean="0"/>
              <a:t>[08:07:16] &lt;hacker&gt; hello</a:t>
            </a:r>
          </a:p>
          <a:p>
            <a:r>
              <a:rPr lang="en-US" smtClean="0"/>
              <a:t>[08:07:17] &lt;testy1&gt; hello hacker. Tell me what you'd like to do or ask for 'help'. </a:t>
            </a:r>
          </a:p>
          <a:p>
            <a:r>
              <a:rPr lang="en-US" smtClean="0"/>
              <a:t>[08:07:29] &lt;hacker&gt; help</a:t>
            </a:r>
          </a:p>
          <a:p>
            <a:r>
              <a:rPr lang="en-US" smtClean="0"/>
              <a:t>[08:07:30] &lt;testy1&gt; The following commands are available in this context. </a:t>
            </a:r>
          </a:p>
          <a:p>
            <a:r>
              <a:rPr lang="en-US" smtClean="0"/>
              <a:t>     Control - show or set Control variables </a:t>
            </a:r>
          </a:p>
          <a:p>
            <a:r>
              <a:rPr lang="en-US" smtClean="0"/>
              <a:t>     Hi - Greetings </a:t>
            </a:r>
          </a:p>
          <a:p>
            <a:r>
              <a:rPr lang="en-US" smtClean="0"/>
              <a:t>     http - http web cient environment </a:t>
            </a:r>
          </a:p>
          <a:p>
            <a:r>
              <a:rPr lang="en-US" smtClean="0"/>
              <a:t>     httpd - simple http web server </a:t>
            </a:r>
          </a:p>
          <a:p>
            <a:r>
              <a:rPr lang="en-US" smtClean="0"/>
              <a:t>     ip - Returns the local ip address </a:t>
            </a:r>
          </a:p>
          <a:p>
            <a:r>
              <a:rPr lang="en-US" smtClean="0"/>
              <a:t>     jabber - manipulate the jabber/xmpp transport </a:t>
            </a:r>
          </a:p>
          <a:p>
            <a:r>
              <a:rPr lang="en-US" smtClean="0"/>
              <a:t>     ping - check to see if a host is alive </a:t>
            </a:r>
          </a:p>
          <a:p>
            <a:r>
              <a:rPr lang="en-US" smtClean="0"/>
              <a:t>     smtp - smtp client to send mail </a:t>
            </a:r>
          </a:p>
          <a:p>
            <a:r>
              <a:rPr lang="en-US" smtClean="0"/>
              <a:t>     tail - tail a file </a:t>
            </a:r>
          </a:p>
          <a:p>
            <a:r>
              <a:rPr lang="en-US" smtClean="0"/>
              <a:t>     traceroute - determine route to a host </a:t>
            </a:r>
          </a:p>
          <a:p>
            <a:r>
              <a:rPr lang="en-US" smtClean="0"/>
              <a:t>     xmpp - manipulate the jabber/xmpp transport </a:t>
            </a:r>
          </a:p>
          <a:p>
            <a:endParaRPr lang="en-US" smtClean="0"/>
          </a:p>
          <a:p>
            <a:r>
              <a:rPr lang="en-US" smtClean="0"/>
              <a:t>The following global commands are available. </a:t>
            </a:r>
          </a:p>
          <a:p>
            <a:r>
              <a:rPr lang="en-US" smtClean="0"/>
              <a:t>/  context  exit  help  man  manual  pwd  root  status </a:t>
            </a:r>
            <a:endParaRPr lang="en-US"/>
          </a:p>
        </p:txBody>
      </p:sp>
      <p:sp>
        <p:nvSpPr>
          <p:cNvPr id="4" name="Slide Number Placeholder 3"/>
          <p:cNvSpPr>
            <a:spLocks noGrp="1"/>
          </p:cNvSpPr>
          <p:nvPr>
            <p:ph type="sldNum" sz="quarter" idx="10"/>
          </p:nvPr>
        </p:nvSpPr>
        <p:spPr/>
        <p:txBody>
          <a:bodyPr/>
          <a:lstStyle/>
          <a:p>
            <a:fld id="{7BC1F095-EB87-421E-9AAC-DBAB0A11E5DB}"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838200" y="6356350"/>
            <a:ext cx="17526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Copyright 2008 Eric Hacker</a:t>
            </a:r>
            <a:endParaRPr lang="en-US"/>
          </a:p>
        </p:txBody>
      </p:sp>
      <p:sp>
        <p:nvSpPr>
          <p:cNvPr id="6" name="Slide Number Placeholder 5"/>
          <p:cNvSpPr>
            <a:spLocks noGrp="1"/>
          </p:cNvSpPr>
          <p:nvPr>
            <p:ph type="sldNum" sz="quarter" idx="12"/>
          </p:nvPr>
        </p:nvSpPr>
        <p:spPr/>
        <p:txBody>
          <a:bodyPr/>
          <a:lstStyle/>
          <a:p>
            <a:fld id="{0F256AF9-741E-4711-A5C8-4D4DAD608518}" type="slidenum">
              <a:rPr lang="en-US" smtClean="0"/>
              <a:pPr/>
              <a:t>‹#›</a:t>
            </a:fld>
            <a:endParaRPr lang="en-US"/>
          </a:p>
        </p:txBody>
      </p:sp>
      <p:sp>
        <p:nvSpPr>
          <p:cNvPr id="7" name="Rectangle 6"/>
          <p:cNvSpPr/>
          <p:nvPr userDrawn="1"/>
        </p:nvSpPr>
        <p:spPr>
          <a:xfrm>
            <a:off x="0" y="-304800"/>
            <a:ext cx="9144000" cy="914400"/>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38200" y="6356350"/>
            <a:ext cx="17526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Copyright 2008 Eric Hacker</a:t>
            </a:r>
            <a:endParaRPr lang="en-US"/>
          </a:p>
        </p:txBody>
      </p:sp>
      <p:sp>
        <p:nvSpPr>
          <p:cNvPr id="6" name="Slide Number Placeholder 5"/>
          <p:cNvSpPr>
            <a:spLocks noGrp="1"/>
          </p:cNvSpPr>
          <p:nvPr>
            <p:ph type="sldNum" sz="quarter" idx="12"/>
          </p:nvPr>
        </p:nvSpPr>
        <p:spPr/>
        <p:txBody>
          <a:bodyPr/>
          <a:lstStyle/>
          <a:p>
            <a:fld id="{0F256AF9-741E-4711-A5C8-4D4DAD60851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38200" y="6356350"/>
            <a:ext cx="17526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Copyright 2008 Eric Hacker</a:t>
            </a:r>
            <a:endParaRPr lang="en-US"/>
          </a:p>
        </p:txBody>
      </p:sp>
      <p:sp>
        <p:nvSpPr>
          <p:cNvPr id="6" name="Slide Number Placeholder 5"/>
          <p:cNvSpPr>
            <a:spLocks noGrp="1"/>
          </p:cNvSpPr>
          <p:nvPr>
            <p:ph type="sldNum" sz="quarter" idx="12"/>
          </p:nvPr>
        </p:nvSpPr>
        <p:spPr/>
        <p:txBody>
          <a:bodyPr/>
          <a:lstStyle/>
          <a:p>
            <a:fld id="{0F256AF9-741E-4711-A5C8-4D4DAD608518}"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2"/>
          <p:cNvSpPr>
            <a:spLocks noGrp="1"/>
          </p:cNvSpPr>
          <p:nvPr>
            <p:ph type="ftr" sz="quarter" idx="11"/>
          </p:nvPr>
        </p:nvSpPr>
        <p:spPr>
          <a:xfrm>
            <a:off x="4800600" y="6340475"/>
            <a:ext cx="2895600" cy="365125"/>
          </a:xfrm>
        </p:spPr>
        <p:txBody>
          <a:bodyPr/>
          <a:lstStyle/>
          <a:p>
            <a:r>
              <a:rPr lang="en-US" dirty="0" smtClean="0"/>
              <a:t>Copyright 2008 Eric Hacker</a:t>
            </a:r>
            <a:endParaRPr lang="en-US" dirty="0"/>
          </a:p>
        </p:txBody>
      </p:sp>
      <p:sp>
        <p:nvSpPr>
          <p:cNvPr id="5" name="Slide Number Placeholder 3"/>
          <p:cNvSpPr>
            <a:spLocks noGrp="1"/>
          </p:cNvSpPr>
          <p:nvPr>
            <p:ph type="sldNum" sz="quarter" idx="12"/>
          </p:nvPr>
        </p:nvSpPr>
        <p:spPr>
          <a:xfrm>
            <a:off x="6553200" y="6356350"/>
            <a:ext cx="2133600" cy="365125"/>
          </a:xfrm>
        </p:spPr>
        <p:txBody>
          <a:bodyPr/>
          <a:lstStyle/>
          <a:p>
            <a:fld id="{0F256AF9-741E-4711-A5C8-4D4DAD60851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38200" y="6356350"/>
            <a:ext cx="17526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Copyright 2008 Eric Hacker</a:t>
            </a:r>
            <a:endParaRPr lang="en-US"/>
          </a:p>
        </p:txBody>
      </p:sp>
      <p:sp>
        <p:nvSpPr>
          <p:cNvPr id="6" name="Slide Number Placeholder 5"/>
          <p:cNvSpPr>
            <a:spLocks noGrp="1"/>
          </p:cNvSpPr>
          <p:nvPr>
            <p:ph type="sldNum" sz="quarter" idx="12"/>
          </p:nvPr>
        </p:nvSpPr>
        <p:spPr/>
        <p:txBody>
          <a:bodyPr/>
          <a:lstStyle/>
          <a:p>
            <a:fld id="{0F256AF9-741E-4711-A5C8-4D4DAD60851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38200" y="6356350"/>
            <a:ext cx="17526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Copyright 2008 Eric Hacker</a:t>
            </a:r>
            <a:endParaRPr lang="en-US" dirty="0"/>
          </a:p>
        </p:txBody>
      </p:sp>
      <p:sp>
        <p:nvSpPr>
          <p:cNvPr id="6" name="Slide Number Placeholder 5"/>
          <p:cNvSpPr>
            <a:spLocks noGrp="1"/>
          </p:cNvSpPr>
          <p:nvPr>
            <p:ph type="sldNum" sz="quarter" idx="12"/>
          </p:nvPr>
        </p:nvSpPr>
        <p:spPr/>
        <p:txBody>
          <a:bodyPr/>
          <a:lstStyle/>
          <a:p>
            <a:fld id="{0F256AF9-741E-4711-A5C8-4D4DAD60851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838200" y="6356350"/>
            <a:ext cx="17526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en-US" smtClean="0"/>
              <a:t>Copyright 2008 Eric Hacker</a:t>
            </a:r>
            <a:endParaRPr lang="en-US"/>
          </a:p>
        </p:txBody>
      </p:sp>
      <p:sp>
        <p:nvSpPr>
          <p:cNvPr id="7" name="Slide Number Placeholder 6"/>
          <p:cNvSpPr>
            <a:spLocks noGrp="1"/>
          </p:cNvSpPr>
          <p:nvPr>
            <p:ph type="sldNum" sz="quarter" idx="12"/>
          </p:nvPr>
        </p:nvSpPr>
        <p:spPr/>
        <p:txBody>
          <a:bodyPr/>
          <a:lstStyle/>
          <a:p>
            <a:fld id="{0F256AF9-741E-4711-A5C8-4D4DAD60851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838200" y="6356350"/>
            <a:ext cx="1752600" cy="365125"/>
          </a:xfrm>
          <a:prstGeom prst="rect">
            <a:avLst/>
          </a:prstGeom>
        </p:spPr>
        <p:txBody>
          <a:bodyPr/>
          <a:lstStyle/>
          <a:p>
            <a:endParaRPr lang="en-US"/>
          </a:p>
        </p:txBody>
      </p:sp>
      <p:sp>
        <p:nvSpPr>
          <p:cNvPr id="8" name="Footer Placeholder 7"/>
          <p:cNvSpPr>
            <a:spLocks noGrp="1"/>
          </p:cNvSpPr>
          <p:nvPr>
            <p:ph type="ftr" sz="quarter" idx="11"/>
          </p:nvPr>
        </p:nvSpPr>
        <p:spPr/>
        <p:txBody>
          <a:bodyPr/>
          <a:lstStyle/>
          <a:p>
            <a:r>
              <a:rPr lang="en-US" smtClean="0"/>
              <a:t>Copyright 2008 Eric Hacker</a:t>
            </a:r>
            <a:endParaRPr lang="en-US"/>
          </a:p>
        </p:txBody>
      </p:sp>
      <p:sp>
        <p:nvSpPr>
          <p:cNvPr id="9" name="Slide Number Placeholder 8"/>
          <p:cNvSpPr>
            <a:spLocks noGrp="1"/>
          </p:cNvSpPr>
          <p:nvPr>
            <p:ph type="sldNum" sz="quarter" idx="12"/>
          </p:nvPr>
        </p:nvSpPr>
        <p:spPr/>
        <p:txBody>
          <a:bodyPr/>
          <a:lstStyle/>
          <a:p>
            <a:fld id="{0F256AF9-741E-4711-A5C8-4D4DAD60851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838200" y="6356350"/>
            <a:ext cx="1752600" cy="365125"/>
          </a:xfrm>
          <a:prstGeom prst="rect">
            <a:avLst/>
          </a:prstGeom>
        </p:spPr>
        <p:txBody>
          <a:bodyPr/>
          <a:lstStyle/>
          <a:p>
            <a:endParaRPr lang="en-US"/>
          </a:p>
        </p:txBody>
      </p:sp>
      <p:sp>
        <p:nvSpPr>
          <p:cNvPr id="4" name="Footer Placeholder 3"/>
          <p:cNvSpPr>
            <a:spLocks noGrp="1"/>
          </p:cNvSpPr>
          <p:nvPr>
            <p:ph type="ftr" sz="quarter" idx="11"/>
          </p:nvPr>
        </p:nvSpPr>
        <p:spPr/>
        <p:txBody>
          <a:bodyPr/>
          <a:lstStyle/>
          <a:p>
            <a:r>
              <a:rPr lang="en-US" smtClean="0"/>
              <a:t>Copyright 2008 Eric Hacker</a:t>
            </a:r>
            <a:endParaRPr lang="en-US"/>
          </a:p>
        </p:txBody>
      </p:sp>
      <p:sp>
        <p:nvSpPr>
          <p:cNvPr id="5" name="Slide Number Placeholder 4"/>
          <p:cNvSpPr>
            <a:spLocks noGrp="1"/>
          </p:cNvSpPr>
          <p:nvPr>
            <p:ph type="sldNum" sz="quarter" idx="12"/>
          </p:nvPr>
        </p:nvSpPr>
        <p:spPr/>
        <p:txBody>
          <a:bodyPr/>
          <a:lstStyle/>
          <a:p>
            <a:fld id="{0F256AF9-741E-4711-A5C8-4D4DAD60851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1752600" cy="365125"/>
          </a:xfrm>
          <a:prstGeom prst="rect">
            <a:avLst/>
          </a:prstGeom>
        </p:spPr>
        <p:txBody>
          <a:bodyPr/>
          <a:lstStyle/>
          <a:p>
            <a:endParaRPr lang="en-US"/>
          </a:p>
        </p:txBody>
      </p:sp>
      <p:sp>
        <p:nvSpPr>
          <p:cNvPr id="3" name="Footer Placeholder 2"/>
          <p:cNvSpPr>
            <a:spLocks noGrp="1"/>
          </p:cNvSpPr>
          <p:nvPr>
            <p:ph type="ftr" sz="quarter" idx="11"/>
          </p:nvPr>
        </p:nvSpPr>
        <p:spPr/>
        <p:txBody>
          <a:bodyPr/>
          <a:lstStyle/>
          <a:p>
            <a:r>
              <a:rPr lang="en-US" dirty="0" smtClean="0"/>
              <a:t>Copyright 2008 Eric Hacker</a:t>
            </a:r>
            <a:endParaRPr lang="en-US" dirty="0"/>
          </a:p>
        </p:txBody>
      </p:sp>
      <p:sp>
        <p:nvSpPr>
          <p:cNvPr id="4" name="Slide Number Placeholder 3"/>
          <p:cNvSpPr>
            <a:spLocks noGrp="1"/>
          </p:cNvSpPr>
          <p:nvPr>
            <p:ph type="sldNum" sz="quarter" idx="12"/>
          </p:nvPr>
        </p:nvSpPr>
        <p:spPr/>
        <p:txBody>
          <a:bodyPr/>
          <a:lstStyle/>
          <a:p>
            <a:fld id="{0F256AF9-741E-4711-A5C8-4D4DAD60851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838200" y="6356350"/>
            <a:ext cx="17526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en-US" smtClean="0"/>
              <a:t>Copyright 2008 Eric Hacker</a:t>
            </a:r>
            <a:endParaRPr lang="en-US"/>
          </a:p>
        </p:txBody>
      </p:sp>
      <p:sp>
        <p:nvSpPr>
          <p:cNvPr id="7" name="Slide Number Placeholder 6"/>
          <p:cNvSpPr>
            <a:spLocks noGrp="1"/>
          </p:cNvSpPr>
          <p:nvPr>
            <p:ph type="sldNum" sz="quarter" idx="12"/>
          </p:nvPr>
        </p:nvSpPr>
        <p:spPr/>
        <p:txBody>
          <a:bodyPr/>
          <a:lstStyle/>
          <a:p>
            <a:fld id="{0F256AF9-741E-4711-A5C8-4D4DAD60851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838200" y="6356350"/>
            <a:ext cx="17526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en-US" smtClean="0"/>
              <a:t>Copyright 2008 Eric Hacker</a:t>
            </a:r>
            <a:endParaRPr lang="en-US"/>
          </a:p>
        </p:txBody>
      </p:sp>
      <p:sp>
        <p:nvSpPr>
          <p:cNvPr id="7" name="Slide Number Placeholder 6"/>
          <p:cNvSpPr>
            <a:spLocks noGrp="1"/>
          </p:cNvSpPr>
          <p:nvPr>
            <p:ph type="sldNum" sz="quarter" idx="12"/>
          </p:nvPr>
        </p:nvSpPr>
        <p:spPr/>
        <p:txBody>
          <a:bodyPr/>
          <a:lstStyle/>
          <a:p>
            <a:fld id="{0F256AF9-741E-4711-A5C8-4D4DAD60851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9999"/>
        </a:solidFill>
        <a:effectLst/>
      </p:bgPr>
    </p:bg>
    <p:spTree>
      <p:nvGrpSpPr>
        <p:cNvPr id="1" name=""/>
        <p:cNvGrpSpPr/>
        <p:nvPr/>
      </p:nvGrpSpPr>
      <p:grpSpPr>
        <a:xfrm>
          <a:off x="0" y="0"/>
          <a:ext cx="0" cy="0"/>
          <a:chOff x="0" y="0"/>
          <a:chExt cx="0" cy="0"/>
        </a:xfrm>
      </p:grpSpPr>
      <p:sp>
        <p:nvSpPr>
          <p:cNvPr id="11" name="Freeform 10"/>
          <p:cNvSpPr/>
          <p:nvPr userDrawn="1"/>
        </p:nvSpPr>
        <p:spPr>
          <a:xfrm>
            <a:off x="-154913" y="-174567"/>
            <a:ext cx="9440229" cy="623454"/>
          </a:xfrm>
          <a:custGeom>
            <a:avLst/>
            <a:gdLst>
              <a:gd name="connsiteX0" fmla="*/ 271291 w 9440229"/>
              <a:gd name="connsiteY0" fmla="*/ 382385 h 623454"/>
              <a:gd name="connsiteX1" fmla="*/ 778368 w 9440229"/>
              <a:gd name="connsiteY1" fmla="*/ 606829 h 623454"/>
              <a:gd name="connsiteX2" fmla="*/ 1701080 w 9440229"/>
              <a:gd name="connsiteY2" fmla="*/ 532014 h 623454"/>
              <a:gd name="connsiteX3" fmla="*/ 2898113 w 9440229"/>
              <a:gd name="connsiteY3" fmla="*/ 623454 h 623454"/>
              <a:gd name="connsiteX4" fmla="*/ 4435968 w 9440229"/>
              <a:gd name="connsiteY4" fmla="*/ 523702 h 623454"/>
              <a:gd name="connsiteX5" fmla="*/ 5574811 w 9440229"/>
              <a:gd name="connsiteY5" fmla="*/ 623454 h 623454"/>
              <a:gd name="connsiteX6" fmla="*/ 6539088 w 9440229"/>
              <a:gd name="connsiteY6" fmla="*/ 365760 h 623454"/>
              <a:gd name="connsiteX7" fmla="*/ 7303858 w 9440229"/>
              <a:gd name="connsiteY7" fmla="*/ 623454 h 623454"/>
              <a:gd name="connsiteX8" fmla="*/ 8318011 w 9440229"/>
              <a:gd name="connsiteY8" fmla="*/ 374072 h 623454"/>
              <a:gd name="connsiteX9" fmla="*/ 9165909 w 9440229"/>
              <a:gd name="connsiteY9" fmla="*/ 548640 h 623454"/>
              <a:gd name="connsiteX10" fmla="*/ 9440229 w 9440229"/>
              <a:gd name="connsiteY10" fmla="*/ 423949 h 623454"/>
              <a:gd name="connsiteX11" fmla="*/ 9298913 w 9440229"/>
              <a:gd name="connsiteY11" fmla="*/ 0 h 623454"/>
              <a:gd name="connsiteX12" fmla="*/ 46848 w 9440229"/>
              <a:gd name="connsiteY12" fmla="*/ 24938 h 623454"/>
              <a:gd name="connsiteX13" fmla="*/ 105037 w 9440229"/>
              <a:gd name="connsiteY13" fmla="*/ 423949 h 623454"/>
              <a:gd name="connsiteX14" fmla="*/ 271291 w 9440229"/>
              <a:gd name="connsiteY14" fmla="*/ 382385 h 6234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440229" h="623454">
                <a:moveTo>
                  <a:pt x="271291" y="382385"/>
                </a:moveTo>
                <a:lnTo>
                  <a:pt x="778368" y="606829"/>
                </a:lnTo>
                <a:lnTo>
                  <a:pt x="1701080" y="532014"/>
                </a:lnTo>
                <a:lnTo>
                  <a:pt x="2898113" y="623454"/>
                </a:lnTo>
                <a:cubicBezTo>
                  <a:pt x="3410720" y="590023"/>
                  <a:pt x="3922272" y="523702"/>
                  <a:pt x="4435968" y="523702"/>
                </a:cubicBezTo>
                <a:lnTo>
                  <a:pt x="5574811" y="623454"/>
                </a:lnTo>
                <a:lnTo>
                  <a:pt x="6539088" y="365760"/>
                </a:lnTo>
                <a:lnTo>
                  <a:pt x="7303858" y="623454"/>
                </a:lnTo>
                <a:lnTo>
                  <a:pt x="8318011" y="374072"/>
                </a:lnTo>
                <a:lnTo>
                  <a:pt x="9165909" y="548640"/>
                </a:lnTo>
                <a:lnTo>
                  <a:pt x="9440229" y="423949"/>
                </a:lnTo>
                <a:lnTo>
                  <a:pt x="9298913" y="0"/>
                </a:lnTo>
                <a:lnTo>
                  <a:pt x="46848" y="24938"/>
                </a:lnTo>
                <a:cubicBezTo>
                  <a:pt x="97200" y="436152"/>
                  <a:pt x="0" y="528986"/>
                  <a:pt x="105037" y="423949"/>
                </a:cubicBezTo>
                <a:lnTo>
                  <a:pt x="271291" y="382385"/>
                </a:ln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381000"/>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4800600" y="6340475"/>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Copyright 2008 Eric Hacker</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256AF9-741E-4711-A5C8-4D4DAD608518}" type="slidenum">
              <a:rPr lang="en-US" smtClean="0"/>
              <a:pPr/>
              <a:t>‹#›</a:t>
            </a:fld>
            <a:endParaRPr lang="en-US"/>
          </a:p>
        </p:txBody>
      </p:sp>
      <p:pic>
        <p:nvPicPr>
          <p:cNvPr id="7" name="Picture 6" descr="secwest_circle_34.png"/>
          <p:cNvPicPr>
            <a:picLocks noChangeAspect="1"/>
          </p:cNvPicPr>
          <p:nvPr userDrawn="1"/>
        </p:nvPicPr>
        <p:blipFill>
          <a:blip r:embed="rId14"/>
          <a:stretch>
            <a:fillRect/>
          </a:stretch>
        </p:blipFill>
        <p:spPr>
          <a:xfrm>
            <a:off x="457200" y="6324600"/>
            <a:ext cx="323850" cy="323850"/>
          </a:xfrm>
          <a:prstGeom prst="rect">
            <a:avLst/>
          </a:prstGeom>
        </p:spPr>
      </p:pic>
      <p:sp>
        <p:nvSpPr>
          <p:cNvPr id="8" name="TextBox 7"/>
          <p:cNvSpPr txBox="1"/>
          <p:nvPr userDrawn="1"/>
        </p:nvSpPr>
        <p:spPr>
          <a:xfrm>
            <a:off x="1143000" y="6324600"/>
            <a:ext cx="2931059" cy="369332"/>
          </a:xfrm>
          <a:prstGeom prst="rect">
            <a:avLst/>
          </a:prstGeom>
          <a:noFill/>
        </p:spPr>
        <p:txBody>
          <a:bodyPr wrap="none" rtlCol="0">
            <a:spAutoFit/>
          </a:bodyPr>
          <a:lstStyle/>
          <a:p>
            <a:r>
              <a:rPr lang="en-US" b="1" dirty="0" smtClean="0">
                <a:solidFill>
                  <a:srgbClr val="C00000"/>
                </a:solidFill>
              </a:rPr>
              <a:t>CanSecWest Vancouver 2008</a:t>
            </a:r>
            <a:endParaRPr lang="en-US" b="1" dirty="0">
              <a:solidFill>
                <a:srgbClr val="C00000"/>
              </a:solidFill>
            </a:endParaRPr>
          </a:p>
        </p:txBody>
      </p:sp>
      <p:pic>
        <p:nvPicPr>
          <p:cNvPr id="9" name="Picture 8" descr="square_logo_cansec.png"/>
          <p:cNvPicPr>
            <a:picLocks noChangeAspect="1"/>
          </p:cNvPicPr>
          <p:nvPr userDrawn="1"/>
        </p:nvPicPr>
        <p:blipFill>
          <a:blip r:embed="rId15"/>
          <a:stretch>
            <a:fillRect/>
          </a:stretch>
        </p:blipFill>
        <p:spPr>
          <a:xfrm>
            <a:off x="838200" y="6324600"/>
            <a:ext cx="295275" cy="323850"/>
          </a:xfrm>
          <a:prstGeom prst="rect">
            <a:avLst/>
          </a:prstGeom>
        </p:spPr>
      </p:pic>
      <p:sp>
        <p:nvSpPr>
          <p:cNvPr id="10" name="TextBox 9"/>
          <p:cNvSpPr txBox="1"/>
          <p:nvPr userDrawn="1"/>
        </p:nvSpPr>
        <p:spPr>
          <a:xfrm>
            <a:off x="381000" y="-76200"/>
            <a:ext cx="4079707" cy="369332"/>
          </a:xfrm>
          <a:prstGeom prst="rect">
            <a:avLst/>
          </a:prstGeom>
          <a:noFill/>
        </p:spPr>
        <p:txBody>
          <a:bodyPr wrap="none" rtlCol="0">
            <a:spAutoFit/>
          </a:bodyPr>
          <a:lstStyle/>
          <a:p>
            <a:r>
              <a:rPr lang="en-US" dirty="0" smtClean="0"/>
              <a:t>VetNetSec: Security Testing for Extremists</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1470025"/>
          </a:xfrm>
        </p:spPr>
        <p:txBody>
          <a:bodyPr>
            <a:normAutofit/>
          </a:bodyPr>
          <a:lstStyle/>
          <a:p>
            <a:r>
              <a:rPr lang="en-US" sz="8000" dirty="0" smtClean="0">
                <a:latin typeface="Haettenschweiler" pitchFamily="34" charset="0"/>
              </a:rPr>
              <a:t>VETNETSEC</a:t>
            </a:r>
            <a:endParaRPr lang="en-US" sz="8000" dirty="0">
              <a:latin typeface="Haettenschweiler" pitchFamily="34" charset="0"/>
            </a:endParaRPr>
          </a:p>
        </p:txBody>
      </p:sp>
      <p:sp>
        <p:nvSpPr>
          <p:cNvPr id="3" name="Subtitle 2"/>
          <p:cNvSpPr>
            <a:spLocks noGrp="1"/>
          </p:cNvSpPr>
          <p:nvPr>
            <p:ph type="subTitle" idx="1"/>
          </p:nvPr>
        </p:nvSpPr>
        <p:spPr>
          <a:xfrm rot="20576926">
            <a:off x="1106662" y="3747197"/>
            <a:ext cx="6715107" cy="1911759"/>
          </a:xfrm>
          <a:custGeom>
            <a:avLst/>
            <a:gdLst>
              <a:gd name="connsiteX0" fmla="*/ 0 w 6400800"/>
              <a:gd name="connsiteY0" fmla="*/ 0 h 1752600"/>
              <a:gd name="connsiteX1" fmla="*/ 6108694 w 6400800"/>
              <a:gd name="connsiteY1" fmla="*/ 0 h 1752600"/>
              <a:gd name="connsiteX2" fmla="*/ 6400800 w 6400800"/>
              <a:gd name="connsiteY2" fmla="*/ 292106 h 1752600"/>
              <a:gd name="connsiteX3" fmla="*/ 6400800 w 6400800"/>
              <a:gd name="connsiteY3" fmla="*/ 1752600 h 1752600"/>
              <a:gd name="connsiteX4" fmla="*/ 6400800 w 6400800"/>
              <a:gd name="connsiteY4" fmla="*/ 1752600 h 1752600"/>
              <a:gd name="connsiteX5" fmla="*/ 292106 w 6400800"/>
              <a:gd name="connsiteY5" fmla="*/ 1752600 h 1752600"/>
              <a:gd name="connsiteX6" fmla="*/ 0 w 6400800"/>
              <a:gd name="connsiteY6" fmla="*/ 1460494 h 1752600"/>
              <a:gd name="connsiteX7" fmla="*/ 0 w 6400800"/>
              <a:gd name="connsiteY7" fmla="*/ 0 h 1752600"/>
              <a:gd name="connsiteX0" fmla="*/ 399738 w 6400800"/>
              <a:gd name="connsiteY0" fmla="*/ 175134 h 1752600"/>
              <a:gd name="connsiteX1" fmla="*/ 6108694 w 6400800"/>
              <a:gd name="connsiteY1" fmla="*/ 0 h 1752600"/>
              <a:gd name="connsiteX2" fmla="*/ 6400800 w 6400800"/>
              <a:gd name="connsiteY2" fmla="*/ 292106 h 1752600"/>
              <a:gd name="connsiteX3" fmla="*/ 6400800 w 6400800"/>
              <a:gd name="connsiteY3" fmla="*/ 1752600 h 1752600"/>
              <a:gd name="connsiteX4" fmla="*/ 6400800 w 6400800"/>
              <a:gd name="connsiteY4" fmla="*/ 1752600 h 1752600"/>
              <a:gd name="connsiteX5" fmla="*/ 292106 w 6400800"/>
              <a:gd name="connsiteY5" fmla="*/ 1752600 h 1752600"/>
              <a:gd name="connsiteX6" fmla="*/ 0 w 6400800"/>
              <a:gd name="connsiteY6" fmla="*/ 1460494 h 1752600"/>
              <a:gd name="connsiteX7" fmla="*/ 399738 w 6400800"/>
              <a:gd name="connsiteY7" fmla="*/ 175134 h 1752600"/>
              <a:gd name="connsiteX0" fmla="*/ 0 w 6643575"/>
              <a:gd name="connsiteY0" fmla="*/ 110304 h 1752600"/>
              <a:gd name="connsiteX1" fmla="*/ 6351469 w 6643575"/>
              <a:gd name="connsiteY1" fmla="*/ 0 h 1752600"/>
              <a:gd name="connsiteX2" fmla="*/ 6643575 w 6643575"/>
              <a:gd name="connsiteY2" fmla="*/ 292106 h 1752600"/>
              <a:gd name="connsiteX3" fmla="*/ 6643575 w 6643575"/>
              <a:gd name="connsiteY3" fmla="*/ 1752600 h 1752600"/>
              <a:gd name="connsiteX4" fmla="*/ 6643575 w 6643575"/>
              <a:gd name="connsiteY4" fmla="*/ 1752600 h 1752600"/>
              <a:gd name="connsiteX5" fmla="*/ 534881 w 6643575"/>
              <a:gd name="connsiteY5" fmla="*/ 1752600 h 1752600"/>
              <a:gd name="connsiteX6" fmla="*/ 242775 w 6643575"/>
              <a:gd name="connsiteY6" fmla="*/ 1460494 h 1752600"/>
              <a:gd name="connsiteX7" fmla="*/ 0 w 6643575"/>
              <a:gd name="connsiteY7" fmla="*/ 110304 h 1752600"/>
              <a:gd name="connsiteX0" fmla="*/ 0 w 6643575"/>
              <a:gd name="connsiteY0" fmla="*/ 110304 h 1752600"/>
              <a:gd name="connsiteX1" fmla="*/ 6351469 w 6643575"/>
              <a:gd name="connsiteY1" fmla="*/ 0 h 1752600"/>
              <a:gd name="connsiteX2" fmla="*/ 6643575 w 6643575"/>
              <a:gd name="connsiteY2" fmla="*/ 292106 h 1752600"/>
              <a:gd name="connsiteX3" fmla="*/ 6643575 w 6643575"/>
              <a:gd name="connsiteY3" fmla="*/ 1752600 h 1752600"/>
              <a:gd name="connsiteX4" fmla="*/ 6643575 w 6643575"/>
              <a:gd name="connsiteY4" fmla="*/ 1752600 h 1752600"/>
              <a:gd name="connsiteX5" fmla="*/ 534881 w 6643575"/>
              <a:gd name="connsiteY5" fmla="*/ 1752600 h 1752600"/>
              <a:gd name="connsiteX6" fmla="*/ 242775 w 6643575"/>
              <a:gd name="connsiteY6" fmla="*/ 1460494 h 1752600"/>
              <a:gd name="connsiteX7" fmla="*/ 0 w 6643575"/>
              <a:gd name="connsiteY7" fmla="*/ 110304 h 1752600"/>
              <a:gd name="connsiteX0" fmla="*/ 0 w 6643575"/>
              <a:gd name="connsiteY0" fmla="*/ 110304 h 1752600"/>
              <a:gd name="connsiteX1" fmla="*/ 6351469 w 6643575"/>
              <a:gd name="connsiteY1" fmla="*/ 0 h 1752600"/>
              <a:gd name="connsiteX2" fmla="*/ 5316648 w 6643575"/>
              <a:gd name="connsiteY2" fmla="*/ 1473 h 1752600"/>
              <a:gd name="connsiteX3" fmla="*/ 6643575 w 6643575"/>
              <a:gd name="connsiteY3" fmla="*/ 292106 h 1752600"/>
              <a:gd name="connsiteX4" fmla="*/ 6643575 w 6643575"/>
              <a:gd name="connsiteY4" fmla="*/ 1752600 h 1752600"/>
              <a:gd name="connsiteX5" fmla="*/ 6643575 w 6643575"/>
              <a:gd name="connsiteY5" fmla="*/ 1752600 h 1752600"/>
              <a:gd name="connsiteX6" fmla="*/ 534881 w 6643575"/>
              <a:gd name="connsiteY6" fmla="*/ 1752600 h 1752600"/>
              <a:gd name="connsiteX7" fmla="*/ 242775 w 6643575"/>
              <a:gd name="connsiteY7" fmla="*/ 1460494 h 1752600"/>
              <a:gd name="connsiteX8" fmla="*/ 0 w 6643575"/>
              <a:gd name="connsiteY8" fmla="*/ 110304 h 1752600"/>
              <a:gd name="connsiteX0" fmla="*/ 0 w 6643575"/>
              <a:gd name="connsiteY0" fmla="*/ 110304 h 1752600"/>
              <a:gd name="connsiteX1" fmla="*/ 6351469 w 6643575"/>
              <a:gd name="connsiteY1" fmla="*/ 0 h 1752600"/>
              <a:gd name="connsiteX2" fmla="*/ 6321050 w 6643575"/>
              <a:gd name="connsiteY2" fmla="*/ 77207 h 1752600"/>
              <a:gd name="connsiteX3" fmla="*/ 6643575 w 6643575"/>
              <a:gd name="connsiteY3" fmla="*/ 292106 h 1752600"/>
              <a:gd name="connsiteX4" fmla="*/ 6643575 w 6643575"/>
              <a:gd name="connsiteY4" fmla="*/ 1752600 h 1752600"/>
              <a:gd name="connsiteX5" fmla="*/ 6643575 w 6643575"/>
              <a:gd name="connsiteY5" fmla="*/ 1752600 h 1752600"/>
              <a:gd name="connsiteX6" fmla="*/ 534881 w 6643575"/>
              <a:gd name="connsiteY6" fmla="*/ 1752600 h 1752600"/>
              <a:gd name="connsiteX7" fmla="*/ 242775 w 6643575"/>
              <a:gd name="connsiteY7" fmla="*/ 1460494 h 1752600"/>
              <a:gd name="connsiteX8" fmla="*/ 0 w 6643575"/>
              <a:gd name="connsiteY8" fmla="*/ 110304 h 1752600"/>
              <a:gd name="connsiteX0" fmla="*/ 0 w 6738268"/>
              <a:gd name="connsiteY0" fmla="*/ 120825 h 1763121"/>
              <a:gd name="connsiteX1" fmla="*/ 6351469 w 6738268"/>
              <a:gd name="connsiteY1" fmla="*/ 10521 h 1763121"/>
              <a:gd name="connsiteX2" fmla="*/ 6321050 w 6738268"/>
              <a:gd name="connsiteY2" fmla="*/ 87728 h 1763121"/>
              <a:gd name="connsiteX3" fmla="*/ 6643575 w 6738268"/>
              <a:gd name="connsiteY3" fmla="*/ 302627 h 1763121"/>
              <a:gd name="connsiteX4" fmla="*/ 6643575 w 6738268"/>
              <a:gd name="connsiteY4" fmla="*/ 1763121 h 1763121"/>
              <a:gd name="connsiteX5" fmla="*/ 6643575 w 6738268"/>
              <a:gd name="connsiteY5" fmla="*/ 1763121 h 1763121"/>
              <a:gd name="connsiteX6" fmla="*/ 534881 w 6738268"/>
              <a:gd name="connsiteY6" fmla="*/ 1763121 h 1763121"/>
              <a:gd name="connsiteX7" fmla="*/ 242775 w 6738268"/>
              <a:gd name="connsiteY7" fmla="*/ 1471015 h 1763121"/>
              <a:gd name="connsiteX8" fmla="*/ 0 w 6738268"/>
              <a:gd name="connsiteY8" fmla="*/ 120825 h 1763121"/>
              <a:gd name="connsiteX0" fmla="*/ 0 w 7083392"/>
              <a:gd name="connsiteY0" fmla="*/ 259838 h 1902134"/>
              <a:gd name="connsiteX1" fmla="*/ 6351469 w 7083392"/>
              <a:gd name="connsiteY1" fmla="*/ 149534 h 1902134"/>
              <a:gd name="connsiteX2" fmla="*/ 6666174 w 7083392"/>
              <a:gd name="connsiteY2" fmla="*/ 87728 h 1902134"/>
              <a:gd name="connsiteX3" fmla="*/ 6643575 w 7083392"/>
              <a:gd name="connsiteY3" fmla="*/ 441640 h 1902134"/>
              <a:gd name="connsiteX4" fmla="*/ 6643575 w 7083392"/>
              <a:gd name="connsiteY4" fmla="*/ 1902134 h 1902134"/>
              <a:gd name="connsiteX5" fmla="*/ 6643575 w 7083392"/>
              <a:gd name="connsiteY5" fmla="*/ 1902134 h 1902134"/>
              <a:gd name="connsiteX6" fmla="*/ 534881 w 7083392"/>
              <a:gd name="connsiteY6" fmla="*/ 1902134 h 1902134"/>
              <a:gd name="connsiteX7" fmla="*/ 242775 w 7083392"/>
              <a:gd name="connsiteY7" fmla="*/ 1610028 h 1902134"/>
              <a:gd name="connsiteX8" fmla="*/ 0 w 7083392"/>
              <a:gd name="connsiteY8" fmla="*/ 259838 h 1902134"/>
              <a:gd name="connsiteX0" fmla="*/ 0 w 7083392"/>
              <a:gd name="connsiteY0" fmla="*/ 259838 h 1902134"/>
              <a:gd name="connsiteX1" fmla="*/ 6351469 w 7083392"/>
              <a:gd name="connsiteY1" fmla="*/ 149534 h 1902134"/>
              <a:gd name="connsiteX2" fmla="*/ 6666174 w 7083392"/>
              <a:gd name="connsiteY2" fmla="*/ 87728 h 1902134"/>
              <a:gd name="connsiteX3" fmla="*/ 6541087 w 7083392"/>
              <a:gd name="connsiteY3" fmla="*/ 843705 h 1902134"/>
              <a:gd name="connsiteX4" fmla="*/ 6643575 w 7083392"/>
              <a:gd name="connsiteY4" fmla="*/ 1902134 h 1902134"/>
              <a:gd name="connsiteX5" fmla="*/ 6643575 w 7083392"/>
              <a:gd name="connsiteY5" fmla="*/ 1902134 h 1902134"/>
              <a:gd name="connsiteX6" fmla="*/ 534881 w 7083392"/>
              <a:gd name="connsiteY6" fmla="*/ 1902134 h 1902134"/>
              <a:gd name="connsiteX7" fmla="*/ 242775 w 7083392"/>
              <a:gd name="connsiteY7" fmla="*/ 1610028 h 1902134"/>
              <a:gd name="connsiteX8" fmla="*/ 0 w 7083392"/>
              <a:gd name="connsiteY8" fmla="*/ 259838 h 1902134"/>
              <a:gd name="connsiteX0" fmla="*/ 0 w 7083392"/>
              <a:gd name="connsiteY0" fmla="*/ 259838 h 1902134"/>
              <a:gd name="connsiteX1" fmla="*/ 4405375 w 7083392"/>
              <a:gd name="connsiteY1" fmla="*/ 65853 h 1902134"/>
              <a:gd name="connsiteX2" fmla="*/ 6666174 w 7083392"/>
              <a:gd name="connsiteY2" fmla="*/ 87728 h 1902134"/>
              <a:gd name="connsiteX3" fmla="*/ 6541087 w 7083392"/>
              <a:gd name="connsiteY3" fmla="*/ 843705 h 1902134"/>
              <a:gd name="connsiteX4" fmla="*/ 6643575 w 7083392"/>
              <a:gd name="connsiteY4" fmla="*/ 1902134 h 1902134"/>
              <a:gd name="connsiteX5" fmla="*/ 6643575 w 7083392"/>
              <a:gd name="connsiteY5" fmla="*/ 1902134 h 1902134"/>
              <a:gd name="connsiteX6" fmla="*/ 534881 w 7083392"/>
              <a:gd name="connsiteY6" fmla="*/ 1902134 h 1902134"/>
              <a:gd name="connsiteX7" fmla="*/ 242775 w 7083392"/>
              <a:gd name="connsiteY7" fmla="*/ 1610028 h 1902134"/>
              <a:gd name="connsiteX8" fmla="*/ 0 w 7083392"/>
              <a:gd name="connsiteY8" fmla="*/ 259838 h 1902134"/>
              <a:gd name="connsiteX0" fmla="*/ 0 w 7083392"/>
              <a:gd name="connsiteY0" fmla="*/ 259838 h 1902134"/>
              <a:gd name="connsiteX1" fmla="*/ 2211239 w 7083392"/>
              <a:gd name="connsiteY1" fmla="*/ 237058 h 1902134"/>
              <a:gd name="connsiteX2" fmla="*/ 4405375 w 7083392"/>
              <a:gd name="connsiteY2" fmla="*/ 65853 h 1902134"/>
              <a:gd name="connsiteX3" fmla="*/ 6666174 w 7083392"/>
              <a:gd name="connsiteY3" fmla="*/ 87728 h 1902134"/>
              <a:gd name="connsiteX4" fmla="*/ 6541087 w 7083392"/>
              <a:gd name="connsiteY4" fmla="*/ 843705 h 1902134"/>
              <a:gd name="connsiteX5" fmla="*/ 6643575 w 7083392"/>
              <a:gd name="connsiteY5" fmla="*/ 1902134 h 1902134"/>
              <a:gd name="connsiteX6" fmla="*/ 6643575 w 7083392"/>
              <a:gd name="connsiteY6" fmla="*/ 1902134 h 1902134"/>
              <a:gd name="connsiteX7" fmla="*/ 534881 w 7083392"/>
              <a:gd name="connsiteY7" fmla="*/ 1902134 h 1902134"/>
              <a:gd name="connsiteX8" fmla="*/ 242775 w 7083392"/>
              <a:gd name="connsiteY8" fmla="*/ 1610028 h 1902134"/>
              <a:gd name="connsiteX9" fmla="*/ 0 w 7083392"/>
              <a:gd name="connsiteY9" fmla="*/ 259838 h 1902134"/>
              <a:gd name="connsiteX0" fmla="*/ 0 w 7083392"/>
              <a:gd name="connsiteY0" fmla="*/ 259838 h 1902134"/>
              <a:gd name="connsiteX1" fmla="*/ 2211239 w 7083392"/>
              <a:gd name="connsiteY1" fmla="*/ 237058 h 1902134"/>
              <a:gd name="connsiteX2" fmla="*/ 4405375 w 7083392"/>
              <a:gd name="connsiteY2" fmla="*/ 65853 h 1902134"/>
              <a:gd name="connsiteX3" fmla="*/ 6666174 w 7083392"/>
              <a:gd name="connsiteY3" fmla="*/ 87728 h 1902134"/>
              <a:gd name="connsiteX4" fmla="*/ 6541087 w 7083392"/>
              <a:gd name="connsiteY4" fmla="*/ 843705 h 1902134"/>
              <a:gd name="connsiteX5" fmla="*/ 6643575 w 7083392"/>
              <a:gd name="connsiteY5" fmla="*/ 1902134 h 1902134"/>
              <a:gd name="connsiteX6" fmla="*/ 6643575 w 7083392"/>
              <a:gd name="connsiteY6" fmla="*/ 1902134 h 1902134"/>
              <a:gd name="connsiteX7" fmla="*/ 2386305 w 7083392"/>
              <a:gd name="connsiteY7" fmla="*/ 1890049 h 1902134"/>
              <a:gd name="connsiteX8" fmla="*/ 534881 w 7083392"/>
              <a:gd name="connsiteY8" fmla="*/ 1902134 h 1902134"/>
              <a:gd name="connsiteX9" fmla="*/ 242775 w 7083392"/>
              <a:gd name="connsiteY9" fmla="*/ 1610028 h 1902134"/>
              <a:gd name="connsiteX10" fmla="*/ 0 w 7083392"/>
              <a:gd name="connsiteY10" fmla="*/ 259838 h 1902134"/>
              <a:gd name="connsiteX0" fmla="*/ 0 w 7083392"/>
              <a:gd name="connsiteY0" fmla="*/ 259838 h 1902134"/>
              <a:gd name="connsiteX1" fmla="*/ 2211239 w 7083392"/>
              <a:gd name="connsiteY1" fmla="*/ 237058 h 1902134"/>
              <a:gd name="connsiteX2" fmla="*/ 4405375 w 7083392"/>
              <a:gd name="connsiteY2" fmla="*/ 65853 h 1902134"/>
              <a:gd name="connsiteX3" fmla="*/ 6666174 w 7083392"/>
              <a:gd name="connsiteY3" fmla="*/ 87728 h 1902134"/>
              <a:gd name="connsiteX4" fmla="*/ 6541087 w 7083392"/>
              <a:gd name="connsiteY4" fmla="*/ 843705 h 1902134"/>
              <a:gd name="connsiteX5" fmla="*/ 6643575 w 7083392"/>
              <a:gd name="connsiteY5" fmla="*/ 1902134 h 1902134"/>
              <a:gd name="connsiteX6" fmla="*/ 6643575 w 7083392"/>
              <a:gd name="connsiteY6" fmla="*/ 1902134 h 1902134"/>
              <a:gd name="connsiteX7" fmla="*/ 4901849 w 7083392"/>
              <a:gd name="connsiteY7" fmla="*/ 1893298 h 1902134"/>
              <a:gd name="connsiteX8" fmla="*/ 2386305 w 7083392"/>
              <a:gd name="connsiteY8" fmla="*/ 1890049 h 1902134"/>
              <a:gd name="connsiteX9" fmla="*/ 534881 w 7083392"/>
              <a:gd name="connsiteY9" fmla="*/ 1902134 h 1902134"/>
              <a:gd name="connsiteX10" fmla="*/ 242775 w 7083392"/>
              <a:gd name="connsiteY10" fmla="*/ 1610028 h 1902134"/>
              <a:gd name="connsiteX11" fmla="*/ 0 w 7083392"/>
              <a:gd name="connsiteY11" fmla="*/ 259838 h 1902134"/>
              <a:gd name="connsiteX0" fmla="*/ 0 w 7083392"/>
              <a:gd name="connsiteY0" fmla="*/ 259838 h 1902134"/>
              <a:gd name="connsiteX1" fmla="*/ 2211239 w 7083392"/>
              <a:gd name="connsiteY1" fmla="*/ 237058 h 1902134"/>
              <a:gd name="connsiteX2" fmla="*/ 4405375 w 7083392"/>
              <a:gd name="connsiteY2" fmla="*/ 65853 h 1902134"/>
              <a:gd name="connsiteX3" fmla="*/ 6666174 w 7083392"/>
              <a:gd name="connsiteY3" fmla="*/ 87728 h 1902134"/>
              <a:gd name="connsiteX4" fmla="*/ 6541087 w 7083392"/>
              <a:gd name="connsiteY4" fmla="*/ 843705 h 1902134"/>
              <a:gd name="connsiteX5" fmla="*/ 6643575 w 7083392"/>
              <a:gd name="connsiteY5" fmla="*/ 1902134 h 1902134"/>
              <a:gd name="connsiteX6" fmla="*/ 6495468 w 7083392"/>
              <a:gd name="connsiteY6" fmla="*/ 1413468 h 1902134"/>
              <a:gd name="connsiteX7" fmla="*/ 4901849 w 7083392"/>
              <a:gd name="connsiteY7" fmla="*/ 1893298 h 1902134"/>
              <a:gd name="connsiteX8" fmla="*/ 2386305 w 7083392"/>
              <a:gd name="connsiteY8" fmla="*/ 1890049 h 1902134"/>
              <a:gd name="connsiteX9" fmla="*/ 534881 w 7083392"/>
              <a:gd name="connsiteY9" fmla="*/ 1902134 h 1902134"/>
              <a:gd name="connsiteX10" fmla="*/ 242775 w 7083392"/>
              <a:gd name="connsiteY10" fmla="*/ 1610028 h 1902134"/>
              <a:gd name="connsiteX11" fmla="*/ 0 w 7083392"/>
              <a:gd name="connsiteY11" fmla="*/ 259838 h 1902134"/>
              <a:gd name="connsiteX0" fmla="*/ 0 w 7083392"/>
              <a:gd name="connsiteY0" fmla="*/ 259838 h 1902134"/>
              <a:gd name="connsiteX1" fmla="*/ 2211239 w 7083392"/>
              <a:gd name="connsiteY1" fmla="*/ 237058 h 1902134"/>
              <a:gd name="connsiteX2" fmla="*/ 4405375 w 7083392"/>
              <a:gd name="connsiteY2" fmla="*/ 65853 h 1902134"/>
              <a:gd name="connsiteX3" fmla="*/ 6666174 w 7083392"/>
              <a:gd name="connsiteY3" fmla="*/ 87728 h 1902134"/>
              <a:gd name="connsiteX4" fmla="*/ 6541087 w 7083392"/>
              <a:gd name="connsiteY4" fmla="*/ 843705 h 1902134"/>
              <a:gd name="connsiteX5" fmla="*/ 6643575 w 7083392"/>
              <a:gd name="connsiteY5" fmla="*/ 1902134 h 1902134"/>
              <a:gd name="connsiteX6" fmla="*/ 6747833 w 7083392"/>
              <a:gd name="connsiteY6" fmla="*/ 1331571 h 1902134"/>
              <a:gd name="connsiteX7" fmla="*/ 6495468 w 7083392"/>
              <a:gd name="connsiteY7" fmla="*/ 1413468 h 1902134"/>
              <a:gd name="connsiteX8" fmla="*/ 4901849 w 7083392"/>
              <a:gd name="connsiteY8" fmla="*/ 1893298 h 1902134"/>
              <a:gd name="connsiteX9" fmla="*/ 2386305 w 7083392"/>
              <a:gd name="connsiteY9" fmla="*/ 1890049 h 1902134"/>
              <a:gd name="connsiteX10" fmla="*/ 534881 w 7083392"/>
              <a:gd name="connsiteY10" fmla="*/ 1902134 h 1902134"/>
              <a:gd name="connsiteX11" fmla="*/ 242775 w 7083392"/>
              <a:gd name="connsiteY11" fmla="*/ 1610028 h 1902134"/>
              <a:gd name="connsiteX12" fmla="*/ 0 w 7083392"/>
              <a:gd name="connsiteY12" fmla="*/ 259838 h 1902134"/>
              <a:gd name="connsiteX0" fmla="*/ 0 w 7083392"/>
              <a:gd name="connsiteY0" fmla="*/ 259838 h 1902134"/>
              <a:gd name="connsiteX1" fmla="*/ 2211239 w 7083392"/>
              <a:gd name="connsiteY1" fmla="*/ 237058 h 1902134"/>
              <a:gd name="connsiteX2" fmla="*/ 4405375 w 7083392"/>
              <a:gd name="connsiteY2" fmla="*/ 65853 h 1902134"/>
              <a:gd name="connsiteX3" fmla="*/ 6666174 w 7083392"/>
              <a:gd name="connsiteY3" fmla="*/ 87728 h 1902134"/>
              <a:gd name="connsiteX4" fmla="*/ 6541087 w 7083392"/>
              <a:gd name="connsiteY4" fmla="*/ 843705 h 1902134"/>
              <a:gd name="connsiteX5" fmla="*/ 6618825 w 7083392"/>
              <a:gd name="connsiteY5" fmla="*/ 1531005 h 1902134"/>
              <a:gd name="connsiteX6" fmla="*/ 6747833 w 7083392"/>
              <a:gd name="connsiteY6" fmla="*/ 1331571 h 1902134"/>
              <a:gd name="connsiteX7" fmla="*/ 6495468 w 7083392"/>
              <a:gd name="connsiteY7" fmla="*/ 1413468 h 1902134"/>
              <a:gd name="connsiteX8" fmla="*/ 4901849 w 7083392"/>
              <a:gd name="connsiteY8" fmla="*/ 1893298 h 1902134"/>
              <a:gd name="connsiteX9" fmla="*/ 2386305 w 7083392"/>
              <a:gd name="connsiteY9" fmla="*/ 1890049 h 1902134"/>
              <a:gd name="connsiteX10" fmla="*/ 534881 w 7083392"/>
              <a:gd name="connsiteY10" fmla="*/ 1902134 h 1902134"/>
              <a:gd name="connsiteX11" fmla="*/ 242775 w 7083392"/>
              <a:gd name="connsiteY11" fmla="*/ 1610028 h 1902134"/>
              <a:gd name="connsiteX12" fmla="*/ 0 w 7083392"/>
              <a:gd name="connsiteY12" fmla="*/ 259838 h 1902134"/>
              <a:gd name="connsiteX0" fmla="*/ 0 w 7083392"/>
              <a:gd name="connsiteY0" fmla="*/ 259838 h 1902134"/>
              <a:gd name="connsiteX1" fmla="*/ 2211239 w 7083392"/>
              <a:gd name="connsiteY1" fmla="*/ 237058 h 1902134"/>
              <a:gd name="connsiteX2" fmla="*/ 4405375 w 7083392"/>
              <a:gd name="connsiteY2" fmla="*/ 65853 h 1902134"/>
              <a:gd name="connsiteX3" fmla="*/ 6666174 w 7083392"/>
              <a:gd name="connsiteY3" fmla="*/ 87728 h 1902134"/>
              <a:gd name="connsiteX4" fmla="*/ 6541087 w 7083392"/>
              <a:gd name="connsiteY4" fmla="*/ 843705 h 1902134"/>
              <a:gd name="connsiteX5" fmla="*/ 6618825 w 7083392"/>
              <a:gd name="connsiteY5" fmla="*/ 1531005 h 1902134"/>
              <a:gd name="connsiteX6" fmla="*/ 6471481 w 7083392"/>
              <a:gd name="connsiteY6" fmla="*/ 1520903 h 1902134"/>
              <a:gd name="connsiteX7" fmla="*/ 6495468 w 7083392"/>
              <a:gd name="connsiteY7" fmla="*/ 1413468 h 1902134"/>
              <a:gd name="connsiteX8" fmla="*/ 4901849 w 7083392"/>
              <a:gd name="connsiteY8" fmla="*/ 1893298 h 1902134"/>
              <a:gd name="connsiteX9" fmla="*/ 2386305 w 7083392"/>
              <a:gd name="connsiteY9" fmla="*/ 1890049 h 1902134"/>
              <a:gd name="connsiteX10" fmla="*/ 534881 w 7083392"/>
              <a:gd name="connsiteY10" fmla="*/ 1902134 h 1902134"/>
              <a:gd name="connsiteX11" fmla="*/ 242775 w 7083392"/>
              <a:gd name="connsiteY11" fmla="*/ 1610028 h 1902134"/>
              <a:gd name="connsiteX12" fmla="*/ 0 w 7083392"/>
              <a:gd name="connsiteY12" fmla="*/ 259838 h 1902134"/>
              <a:gd name="connsiteX0" fmla="*/ 0 w 7083392"/>
              <a:gd name="connsiteY0" fmla="*/ 259838 h 1902134"/>
              <a:gd name="connsiteX1" fmla="*/ 2211239 w 7083392"/>
              <a:gd name="connsiteY1" fmla="*/ 237058 h 1902134"/>
              <a:gd name="connsiteX2" fmla="*/ 4405375 w 7083392"/>
              <a:gd name="connsiteY2" fmla="*/ 65853 h 1902134"/>
              <a:gd name="connsiteX3" fmla="*/ 6666174 w 7083392"/>
              <a:gd name="connsiteY3" fmla="*/ 87728 h 1902134"/>
              <a:gd name="connsiteX4" fmla="*/ 6541087 w 7083392"/>
              <a:gd name="connsiteY4" fmla="*/ 843705 h 1902134"/>
              <a:gd name="connsiteX5" fmla="*/ 6618825 w 7083392"/>
              <a:gd name="connsiteY5" fmla="*/ 1531005 h 1902134"/>
              <a:gd name="connsiteX6" fmla="*/ 6471481 w 7083392"/>
              <a:gd name="connsiteY6" fmla="*/ 1520903 h 1902134"/>
              <a:gd name="connsiteX7" fmla="*/ 5810176 w 7083392"/>
              <a:gd name="connsiteY7" fmla="*/ 1636782 h 1902134"/>
              <a:gd name="connsiteX8" fmla="*/ 4901849 w 7083392"/>
              <a:gd name="connsiteY8" fmla="*/ 1893298 h 1902134"/>
              <a:gd name="connsiteX9" fmla="*/ 2386305 w 7083392"/>
              <a:gd name="connsiteY9" fmla="*/ 1890049 h 1902134"/>
              <a:gd name="connsiteX10" fmla="*/ 534881 w 7083392"/>
              <a:gd name="connsiteY10" fmla="*/ 1902134 h 1902134"/>
              <a:gd name="connsiteX11" fmla="*/ 242775 w 7083392"/>
              <a:gd name="connsiteY11" fmla="*/ 1610028 h 1902134"/>
              <a:gd name="connsiteX12" fmla="*/ 0 w 7083392"/>
              <a:gd name="connsiteY12" fmla="*/ 259838 h 1902134"/>
              <a:gd name="connsiteX0" fmla="*/ 0 w 7083392"/>
              <a:gd name="connsiteY0" fmla="*/ 259838 h 1893298"/>
              <a:gd name="connsiteX1" fmla="*/ 2211239 w 7083392"/>
              <a:gd name="connsiteY1" fmla="*/ 237058 h 1893298"/>
              <a:gd name="connsiteX2" fmla="*/ 4405375 w 7083392"/>
              <a:gd name="connsiteY2" fmla="*/ 65853 h 1893298"/>
              <a:gd name="connsiteX3" fmla="*/ 6666174 w 7083392"/>
              <a:gd name="connsiteY3" fmla="*/ 87728 h 1893298"/>
              <a:gd name="connsiteX4" fmla="*/ 6541087 w 7083392"/>
              <a:gd name="connsiteY4" fmla="*/ 843705 h 1893298"/>
              <a:gd name="connsiteX5" fmla="*/ 6618825 w 7083392"/>
              <a:gd name="connsiteY5" fmla="*/ 1531005 h 1893298"/>
              <a:gd name="connsiteX6" fmla="*/ 6471481 w 7083392"/>
              <a:gd name="connsiteY6" fmla="*/ 1520903 h 1893298"/>
              <a:gd name="connsiteX7" fmla="*/ 5810176 w 7083392"/>
              <a:gd name="connsiteY7" fmla="*/ 1636782 h 1893298"/>
              <a:gd name="connsiteX8" fmla="*/ 4901849 w 7083392"/>
              <a:gd name="connsiteY8" fmla="*/ 1893298 h 1893298"/>
              <a:gd name="connsiteX9" fmla="*/ 2386305 w 7083392"/>
              <a:gd name="connsiteY9" fmla="*/ 1890049 h 1893298"/>
              <a:gd name="connsiteX10" fmla="*/ 756845 w 7083392"/>
              <a:gd name="connsiteY10" fmla="*/ 1766083 h 1893298"/>
              <a:gd name="connsiteX11" fmla="*/ 242775 w 7083392"/>
              <a:gd name="connsiteY11" fmla="*/ 1610028 h 1893298"/>
              <a:gd name="connsiteX12" fmla="*/ 0 w 7083392"/>
              <a:gd name="connsiteY12" fmla="*/ 259838 h 1893298"/>
              <a:gd name="connsiteX0" fmla="*/ 0 w 7083392"/>
              <a:gd name="connsiteY0" fmla="*/ 259838 h 1893298"/>
              <a:gd name="connsiteX1" fmla="*/ 2211239 w 7083392"/>
              <a:gd name="connsiteY1" fmla="*/ 237058 h 1893298"/>
              <a:gd name="connsiteX2" fmla="*/ 4405375 w 7083392"/>
              <a:gd name="connsiteY2" fmla="*/ 65853 h 1893298"/>
              <a:gd name="connsiteX3" fmla="*/ 6666174 w 7083392"/>
              <a:gd name="connsiteY3" fmla="*/ 87728 h 1893298"/>
              <a:gd name="connsiteX4" fmla="*/ 6541087 w 7083392"/>
              <a:gd name="connsiteY4" fmla="*/ 843705 h 1893298"/>
              <a:gd name="connsiteX5" fmla="*/ 6618825 w 7083392"/>
              <a:gd name="connsiteY5" fmla="*/ 1531005 h 1893298"/>
              <a:gd name="connsiteX6" fmla="*/ 6471481 w 7083392"/>
              <a:gd name="connsiteY6" fmla="*/ 1520903 h 1893298"/>
              <a:gd name="connsiteX7" fmla="*/ 5810176 w 7083392"/>
              <a:gd name="connsiteY7" fmla="*/ 1636782 h 1893298"/>
              <a:gd name="connsiteX8" fmla="*/ 4901849 w 7083392"/>
              <a:gd name="connsiteY8" fmla="*/ 1893298 h 1893298"/>
              <a:gd name="connsiteX9" fmla="*/ 2386305 w 7083392"/>
              <a:gd name="connsiteY9" fmla="*/ 1890049 h 1893298"/>
              <a:gd name="connsiteX10" fmla="*/ 756845 w 7083392"/>
              <a:gd name="connsiteY10" fmla="*/ 1766083 h 1893298"/>
              <a:gd name="connsiteX11" fmla="*/ 242775 w 7083392"/>
              <a:gd name="connsiteY11" fmla="*/ 1610028 h 1893298"/>
              <a:gd name="connsiteX12" fmla="*/ 0 w 7083392"/>
              <a:gd name="connsiteY12" fmla="*/ 259838 h 1893298"/>
              <a:gd name="connsiteX0" fmla="*/ 0 w 7083392"/>
              <a:gd name="connsiteY0" fmla="*/ 259838 h 1893298"/>
              <a:gd name="connsiteX1" fmla="*/ 2211239 w 7083392"/>
              <a:gd name="connsiteY1" fmla="*/ 237058 h 1893298"/>
              <a:gd name="connsiteX2" fmla="*/ 4405375 w 7083392"/>
              <a:gd name="connsiteY2" fmla="*/ 65853 h 1893298"/>
              <a:gd name="connsiteX3" fmla="*/ 6666174 w 7083392"/>
              <a:gd name="connsiteY3" fmla="*/ 87728 h 1893298"/>
              <a:gd name="connsiteX4" fmla="*/ 6541087 w 7083392"/>
              <a:gd name="connsiteY4" fmla="*/ 843705 h 1893298"/>
              <a:gd name="connsiteX5" fmla="*/ 6618825 w 7083392"/>
              <a:gd name="connsiteY5" fmla="*/ 1531005 h 1893298"/>
              <a:gd name="connsiteX6" fmla="*/ 6471481 w 7083392"/>
              <a:gd name="connsiteY6" fmla="*/ 1520903 h 1893298"/>
              <a:gd name="connsiteX7" fmla="*/ 5810176 w 7083392"/>
              <a:gd name="connsiteY7" fmla="*/ 1636782 h 1893298"/>
              <a:gd name="connsiteX8" fmla="*/ 4901849 w 7083392"/>
              <a:gd name="connsiteY8" fmla="*/ 1893298 h 1893298"/>
              <a:gd name="connsiteX9" fmla="*/ 2386305 w 7083392"/>
              <a:gd name="connsiteY9" fmla="*/ 1890049 h 1893298"/>
              <a:gd name="connsiteX10" fmla="*/ 756845 w 7083392"/>
              <a:gd name="connsiteY10" fmla="*/ 1766083 h 1893298"/>
              <a:gd name="connsiteX11" fmla="*/ 242775 w 7083392"/>
              <a:gd name="connsiteY11" fmla="*/ 1610028 h 1893298"/>
              <a:gd name="connsiteX12" fmla="*/ 0 w 7083392"/>
              <a:gd name="connsiteY12" fmla="*/ 259838 h 1893298"/>
              <a:gd name="connsiteX0" fmla="*/ 0 w 7083392"/>
              <a:gd name="connsiteY0" fmla="*/ 259838 h 1893298"/>
              <a:gd name="connsiteX1" fmla="*/ 2211239 w 7083392"/>
              <a:gd name="connsiteY1" fmla="*/ 237058 h 1893298"/>
              <a:gd name="connsiteX2" fmla="*/ 4405375 w 7083392"/>
              <a:gd name="connsiteY2" fmla="*/ 65853 h 1893298"/>
              <a:gd name="connsiteX3" fmla="*/ 6666174 w 7083392"/>
              <a:gd name="connsiteY3" fmla="*/ 87728 h 1893298"/>
              <a:gd name="connsiteX4" fmla="*/ 6541087 w 7083392"/>
              <a:gd name="connsiteY4" fmla="*/ 843705 h 1893298"/>
              <a:gd name="connsiteX5" fmla="*/ 6618825 w 7083392"/>
              <a:gd name="connsiteY5" fmla="*/ 1531005 h 1893298"/>
              <a:gd name="connsiteX6" fmla="*/ 6471481 w 7083392"/>
              <a:gd name="connsiteY6" fmla="*/ 1520903 h 1893298"/>
              <a:gd name="connsiteX7" fmla="*/ 5810176 w 7083392"/>
              <a:gd name="connsiteY7" fmla="*/ 1636782 h 1893298"/>
              <a:gd name="connsiteX8" fmla="*/ 4901849 w 7083392"/>
              <a:gd name="connsiteY8" fmla="*/ 1893298 h 1893298"/>
              <a:gd name="connsiteX9" fmla="*/ 2386305 w 7083392"/>
              <a:gd name="connsiteY9" fmla="*/ 1890049 h 1893298"/>
              <a:gd name="connsiteX10" fmla="*/ 756845 w 7083392"/>
              <a:gd name="connsiteY10" fmla="*/ 1766083 h 1893298"/>
              <a:gd name="connsiteX11" fmla="*/ 242775 w 7083392"/>
              <a:gd name="connsiteY11" fmla="*/ 1610028 h 1893298"/>
              <a:gd name="connsiteX12" fmla="*/ 0 w 7083392"/>
              <a:gd name="connsiteY12" fmla="*/ 259838 h 1893298"/>
              <a:gd name="connsiteX0" fmla="*/ 0 w 7083392"/>
              <a:gd name="connsiteY0" fmla="*/ 278299 h 1911759"/>
              <a:gd name="connsiteX1" fmla="*/ 2211239 w 7083392"/>
              <a:gd name="connsiteY1" fmla="*/ 255519 h 1911759"/>
              <a:gd name="connsiteX2" fmla="*/ 4405375 w 7083392"/>
              <a:gd name="connsiteY2" fmla="*/ 84314 h 1911759"/>
              <a:gd name="connsiteX3" fmla="*/ 6666174 w 7083392"/>
              <a:gd name="connsiteY3" fmla="*/ 106189 h 1911759"/>
              <a:gd name="connsiteX4" fmla="*/ 6715107 w 7083392"/>
              <a:gd name="connsiteY4" fmla="*/ 0 h 1911759"/>
              <a:gd name="connsiteX5" fmla="*/ 6541087 w 7083392"/>
              <a:gd name="connsiteY5" fmla="*/ 862166 h 1911759"/>
              <a:gd name="connsiteX6" fmla="*/ 6618825 w 7083392"/>
              <a:gd name="connsiteY6" fmla="*/ 1549466 h 1911759"/>
              <a:gd name="connsiteX7" fmla="*/ 6471481 w 7083392"/>
              <a:gd name="connsiteY7" fmla="*/ 1539364 h 1911759"/>
              <a:gd name="connsiteX8" fmla="*/ 5810176 w 7083392"/>
              <a:gd name="connsiteY8" fmla="*/ 1655243 h 1911759"/>
              <a:gd name="connsiteX9" fmla="*/ 4901849 w 7083392"/>
              <a:gd name="connsiteY9" fmla="*/ 1911759 h 1911759"/>
              <a:gd name="connsiteX10" fmla="*/ 2386305 w 7083392"/>
              <a:gd name="connsiteY10" fmla="*/ 1908510 h 1911759"/>
              <a:gd name="connsiteX11" fmla="*/ 756845 w 7083392"/>
              <a:gd name="connsiteY11" fmla="*/ 1784544 h 1911759"/>
              <a:gd name="connsiteX12" fmla="*/ 242775 w 7083392"/>
              <a:gd name="connsiteY12" fmla="*/ 1628489 h 1911759"/>
              <a:gd name="connsiteX13" fmla="*/ 0 w 7083392"/>
              <a:gd name="connsiteY13" fmla="*/ 278299 h 1911759"/>
              <a:gd name="connsiteX0" fmla="*/ 0 w 6715107"/>
              <a:gd name="connsiteY0" fmla="*/ 407941 h 2041401"/>
              <a:gd name="connsiteX1" fmla="*/ 2211239 w 6715107"/>
              <a:gd name="connsiteY1" fmla="*/ 385161 h 2041401"/>
              <a:gd name="connsiteX2" fmla="*/ 4405375 w 6715107"/>
              <a:gd name="connsiteY2" fmla="*/ 213956 h 2041401"/>
              <a:gd name="connsiteX3" fmla="*/ 6715107 w 6715107"/>
              <a:gd name="connsiteY3" fmla="*/ 129642 h 2041401"/>
              <a:gd name="connsiteX4" fmla="*/ 6541087 w 6715107"/>
              <a:gd name="connsiteY4" fmla="*/ 991808 h 2041401"/>
              <a:gd name="connsiteX5" fmla="*/ 6618825 w 6715107"/>
              <a:gd name="connsiteY5" fmla="*/ 1679108 h 2041401"/>
              <a:gd name="connsiteX6" fmla="*/ 6471481 w 6715107"/>
              <a:gd name="connsiteY6" fmla="*/ 1669006 h 2041401"/>
              <a:gd name="connsiteX7" fmla="*/ 5810176 w 6715107"/>
              <a:gd name="connsiteY7" fmla="*/ 1784885 h 2041401"/>
              <a:gd name="connsiteX8" fmla="*/ 4901849 w 6715107"/>
              <a:gd name="connsiteY8" fmla="*/ 2041401 h 2041401"/>
              <a:gd name="connsiteX9" fmla="*/ 2386305 w 6715107"/>
              <a:gd name="connsiteY9" fmla="*/ 2038152 h 2041401"/>
              <a:gd name="connsiteX10" fmla="*/ 756845 w 6715107"/>
              <a:gd name="connsiteY10" fmla="*/ 1914186 h 2041401"/>
              <a:gd name="connsiteX11" fmla="*/ 242775 w 6715107"/>
              <a:gd name="connsiteY11" fmla="*/ 1758131 h 2041401"/>
              <a:gd name="connsiteX12" fmla="*/ 0 w 6715107"/>
              <a:gd name="connsiteY12" fmla="*/ 407941 h 2041401"/>
              <a:gd name="connsiteX0" fmla="*/ 0 w 6715107"/>
              <a:gd name="connsiteY0" fmla="*/ 278299 h 1911759"/>
              <a:gd name="connsiteX1" fmla="*/ 2211239 w 6715107"/>
              <a:gd name="connsiteY1" fmla="*/ 255519 h 1911759"/>
              <a:gd name="connsiteX2" fmla="*/ 4405375 w 6715107"/>
              <a:gd name="connsiteY2" fmla="*/ 84314 h 1911759"/>
              <a:gd name="connsiteX3" fmla="*/ 6715107 w 6715107"/>
              <a:gd name="connsiteY3" fmla="*/ 0 h 1911759"/>
              <a:gd name="connsiteX4" fmla="*/ 6541087 w 6715107"/>
              <a:gd name="connsiteY4" fmla="*/ 862166 h 1911759"/>
              <a:gd name="connsiteX5" fmla="*/ 6618825 w 6715107"/>
              <a:gd name="connsiteY5" fmla="*/ 1549466 h 1911759"/>
              <a:gd name="connsiteX6" fmla="*/ 6471481 w 6715107"/>
              <a:gd name="connsiteY6" fmla="*/ 1539364 h 1911759"/>
              <a:gd name="connsiteX7" fmla="*/ 5810176 w 6715107"/>
              <a:gd name="connsiteY7" fmla="*/ 1655243 h 1911759"/>
              <a:gd name="connsiteX8" fmla="*/ 4901849 w 6715107"/>
              <a:gd name="connsiteY8" fmla="*/ 1911759 h 1911759"/>
              <a:gd name="connsiteX9" fmla="*/ 2386305 w 6715107"/>
              <a:gd name="connsiteY9" fmla="*/ 1908510 h 1911759"/>
              <a:gd name="connsiteX10" fmla="*/ 756845 w 6715107"/>
              <a:gd name="connsiteY10" fmla="*/ 1784544 h 1911759"/>
              <a:gd name="connsiteX11" fmla="*/ 242775 w 6715107"/>
              <a:gd name="connsiteY11" fmla="*/ 1628489 h 1911759"/>
              <a:gd name="connsiteX12" fmla="*/ 0 w 6715107"/>
              <a:gd name="connsiteY12" fmla="*/ 278299 h 1911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15107" h="1911759">
                <a:moveTo>
                  <a:pt x="0" y="278299"/>
                </a:moveTo>
                <a:cubicBezTo>
                  <a:pt x="380665" y="214555"/>
                  <a:pt x="1477010" y="287850"/>
                  <a:pt x="2211239" y="255519"/>
                </a:cubicBezTo>
                <a:cubicBezTo>
                  <a:pt x="2945468" y="223188"/>
                  <a:pt x="3651626" y="150173"/>
                  <a:pt x="4405375" y="84314"/>
                </a:cubicBezTo>
                <a:cubicBezTo>
                  <a:pt x="5156020" y="41728"/>
                  <a:pt x="6286918" y="20676"/>
                  <a:pt x="6715107" y="0"/>
                </a:cubicBezTo>
                <a:lnTo>
                  <a:pt x="6541087" y="862166"/>
                </a:lnTo>
                <a:lnTo>
                  <a:pt x="6618825" y="1549466"/>
                </a:lnTo>
                <a:lnTo>
                  <a:pt x="6471481" y="1539364"/>
                </a:lnTo>
                <a:lnTo>
                  <a:pt x="5810176" y="1655243"/>
                </a:lnTo>
                <a:lnTo>
                  <a:pt x="4901849" y="1911759"/>
                </a:lnTo>
                <a:lnTo>
                  <a:pt x="2386305" y="1908510"/>
                </a:lnTo>
                <a:lnTo>
                  <a:pt x="756845" y="1784544"/>
                </a:lnTo>
                <a:lnTo>
                  <a:pt x="242775" y="1628489"/>
                </a:lnTo>
                <a:lnTo>
                  <a:pt x="0" y="278299"/>
                </a:lnTo>
                <a:close/>
              </a:path>
            </a:pathLst>
          </a:custGeom>
          <a:solidFill>
            <a:srgbClr val="92D050"/>
          </a:solidFill>
        </p:spPr>
        <p:txBody>
          <a:bodyPr>
            <a:normAutofit fontScale="85000" lnSpcReduction="20000"/>
          </a:bodyPr>
          <a:lstStyle/>
          <a:p>
            <a:r>
              <a:rPr lang="en-US" sz="18800" b="1" spc="300" baseline="-10000" dirty="0" err="1" smtClean="0">
                <a:solidFill>
                  <a:srgbClr val="FF9999"/>
                </a:solidFill>
                <a:latin typeface="Tw Cen MT Condensed" pitchFamily="34" charset="0"/>
              </a:rPr>
              <a:t>E</a:t>
            </a:r>
            <a:r>
              <a:rPr lang="en-US" sz="9600" spc="300" dirty="0" err="1" smtClean="0">
                <a:solidFill>
                  <a:srgbClr val="FF9999"/>
                </a:solidFill>
                <a:latin typeface="Tw Cen MT Condensed Extra Bold" pitchFamily="34" charset="0"/>
              </a:rPr>
              <a:t>riC</a:t>
            </a:r>
            <a:r>
              <a:rPr lang="en-US" sz="9600" dirty="0" smtClean="0">
                <a:solidFill>
                  <a:srgbClr val="FF9999"/>
                </a:solidFill>
                <a:latin typeface="Tw Cen MT Condensed Extra Bold" pitchFamily="34" charset="0"/>
              </a:rPr>
              <a:t> </a:t>
            </a:r>
            <a:r>
              <a:rPr lang="en-US" sz="18800" baseline="-10000" dirty="0" err="1" smtClean="0">
                <a:solidFill>
                  <a:srgbClr val="FF9999"/>
                </a:solidFill>
                <a:latin typeface="Tw Cen MT Condensed Extra Bold" pitchFamily="34" charset="0"/>
              </a:rPr>
              <a:t>H</a:t>
            </a:r>
            <a:r>
              <a:rPr lang="en-US" sz="9600" dirty="0" err="1" smtClean="0">
                <a:solidFill>
                  <a:srgbClr val="FF9999"/>
                </a:solidFill>
                <a:latin typeface="Tw Cen MT Condensed Extra Bold" pitchFamily="34" charset="0"/>
              </a:rPr>
              <a:t>aC</a:t>
            </a:r>
            <a:r>
              <a:rPr lang="en-US" sz="12000" dirty="0" err="1" smtClean="0">
                <a:solidFill>
                  <a:srgbClr val="FF9999"/>
                </a:solidFill>
                <a:latin typeface="Tw Cen MT Condensed Extra Bold" pitchFamily="34" charset="0"/>
              </a:rPr>
              <a:t>K</a:t>
            </a:r>
            <a:r>
              <a:rPr lang="en-US" sz="9600" dirty="0" err="1" smtClean="0">
                <a:solidFill>
                  <a:srgbClr val="FF9999"/>
                </a:solidFill>
                <a:latin typeface="Tw Cen MT Condensed Extra Bold" pitchFamily="34" charset="0"/>
              </a:rPr>
              <a:t>e</a:t>
            </a:r>
            <a:r>
              <a:rPr lang="en-US" sz="16000" dirty="0" err="1" smtClean="0">
                <a:solidFill>
                  <a:srgbClr val="FF9999"/>
                </a:solidFill>
                <a:latin typeface="Tw Cen MT Condensed" pitchFamily="34" charset="0"/>
              </a:rPr>
              <a:t>R</a:t>
            </a:r>
            <a:endParaRPr lang="en-US" sz="16000" dirty="0">
              <a:solidFill>
                <a:srgbClr val="FF9999"/>
              </a:solidFill>
              <a:latin typeface="Tw Cen MT Condensed" pitchFamily="34" charset="0"/>
            </a:endParaRPr>
          </a:p>
        </p:txBody>
      </p:sp>
      <p:sp>
        <p:nvSpPr>
          <p:cNvPr id="4" name="TextBox 3"/>
          <p:cNvSpPr txBox="1"/>
          <p:nvPr/>
        </p:nvSpPr>
        <p:spPr>
          <a:xfrm>
            <a:off x="4038600" y="3352800"/>
            <a:ext cx="426848" cy="369332"/>
          </a:xfrm>
          <a:prstGeom prst="rect">
            <a:avLst/>
          </a:prstGeom>
          <a:noFill/>
        </p:spPr>
        <p:txBody>
          <a:bodyPr wrap="none" rtlCol="0">
            <a:spAutoFit/>
          </a:bodyPr>
          <a:lstStyle/>
          <a:p>
            <a:r>
              <a:rPr lang="en-US" b="1" dirty="0" smtClean="0"/>
              <a:t>BY</a:t>
            </a:r>
            <a:endParaRPr lang="en-US" b="1" dirty="0"/>
          </a:p>
        </p:txBody>
      </p:sp>
      <p:sp>
        <p:nvSpPr>
          <p:cNvPr id="5" name="Title 1"/>
          <p:cNvSpPr txBox="1">
            <a:spLocks/>
          </p:cNvSpPr>
          <p:nvPr/>
        </p:nvSpPr>
        <p:spPr>
          <a:xfrm>
            <a:off x="457200" y="14478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Bernard MT Condensed" pitchFamily="18" charset="0"/>
                <a:ea typeface="+mj-ea"/>
                <a:cs typeface="+mj-cs"/>
              </a:rPr>
              <a:t>Security Testing for</a:t>
            </a:r>
            <a:r>
              <a:rPr kumimoji="0" lang="en-US" sz="4400" b="0" i="0" u="none" strike="noStrike" kern="1200" cap="none" spc="0" normalizeH="0" noProof="0" dirty="0" smtClean="0">
                <a:ln>
                  <a:noFill/>
                </a:ln>
                <a:solidFill>
                  <a:schemeClr val="tx1"/>
                </a:solidFill>
                <a:effectLst/>
                <a:uLnTx/>
                <a:uFillTx/>
                <a:latin typeface="Bernard MT Condensed" pitchFamily="18" charset="0"/>
                <a:ea typeface="+mj-ea"/>
                <a:cs typeface="+mj-cs"/>
              </a:rPr>
              <a:t> Extremists</a:t>
            </a:r>
            <a:endParaRPr kumimoji="0" lang="en-US" sz="4400" b="0" i="0" u="none" strike="noStrike" kern="1200" cap="none" spc="0" normalizeH="0" baseline="0" noProof="0" dirty="0">
              <a:ln>
                <a:noFill/>
              </a:ln>
              <a:solidFill>
                <a:schemeClr val="tx1"/>
              </a:solidFill>
              <a:effectLst/>
              <a:uLnTx/>
              <a:uFillTx/>
              <a:latin typeface="Bernard MT Condensed" pitchFamily="18" charset="0"/>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Command and Control</a:t>
            </a:r>
            <a:endParaRPr lang="en-US" dirty="0"/>
          </a:p>
        </p:txBody>
      </p:sp>
      <p:sp>
        <p:nvSpPr>
          <p:cNvPr id="4" name="Footer Placeholder 3"/>
          <p:cNvSpPr>
            <a:spLocks noGrp="1"/>
          </p:cNvSpPr>
          <p:nvPr>
            <p:ph type="ftr" sz="quarter" idx="11"/>
          </p:nvPr>
        </p:nvSpPr>
        <p:spPr/>
        <p:txBody>
          <a:bodyPr/>
          <a:lstStyle/>
          <a:p>
            <a:r>
              <a:rPr lang="en-US" smtClean="0"/>
              <a:t>Copyright 2008 Eric Hacker</a:t>
            </a:r>
            <a:endParaRPr lang="en-US" dirty="0"/>
          </a:p>
        </p:txBody>
      </p:sp>
      <p:sp>
        <p:nvSpPr>
          <p:cNvPr id="5" name="Slide Number Placeholder 4"/>
          <p:cNvSpPr>
            <a:spLocks noGrp="1"/>
          </p:cNvSpPr>
          <p:nvPr>
            <p:ph type="sldNum" sz="quarter" idx="12"/>
          </p:nvPr>
        </p:nvSpPr>
        <p:spPr/>
        <p:txBody>
          <a:bodyPr/>
          <a:lstStyle/>
          <a:p>
            <a:fld id="{0F256AF9-741E-4711-A5C8-4D4DAD608518}" type="slidenum">
              <a:rPr lang="en-US" smtClean="0"/>
              <a:pPr/>
              <a:t>10</a:t>
            </a:fld>
            <a:endParaRPr lang="en-US" dirty="0"/>
          </a:p>
        </p:txBody>
      </p:sp>
      <p:sp>
        <p:nvSpPr>
          <p:cNvPr id="8" name="Rounded Rectangle 7"/>
          <p:cNvSpPr/>
          <p:nvPr/>
        </p:nvSpPr>
        <p:spPr>
          <a:xfrm>
            <a:off x="685800" y="1752600"/>
            <a:ext cx="5867400" cy="42672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Content Placeholder 20" descr="JabberControlComms.png"/>
          <p:cNvPicPr>
            <a:picLocks noGrp="1" noChangeAspect="1"/>
          </p:cNvPicPr>
          <p:nvPr>
            <p:ph idx="1"/>
          </p:nvPr>
        </p:nvPicPr>
        <p:blipFill>
          <a:blip r:embed="rId2"/>
          <a:stretch>
            <a:fillRect/>
          </a:stretch>
        </p:blipFill>
        <p:spPr>
          <a:xfrm>
            <a:off x="1390650" y="2258219"/>
            <a:ext cx="4552950" cy="3209925"/>
          </a:xfrm>
        </p:spPr>
      </p:pic>
      <p:sp>
        <p:nvSpPr>
          <p:cNvPr id="10" name="Rectangle 9"/>
          <p:cNvSpPr/>
          <p:nvPr/>
        </p:nvSpPr>
        <p:spPr>
          <a:xfrm>
            <a:off x="2286000" y="1981200"/>
            <a:ext cx="2362200" cy="15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Arrow Connector 11"/>
          <p:cNvCxnSpPr/>
          <p:nvPr/>
        </p:nvCxnSpPr>
        <p:spPr>
          <a:xfrm rot="10800000">
            <a:off x="1905001" y="4419600"/>
            <a:ext cx="3200400" cy="1588"/>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14" name="Straight Arrow Connector 13"/>
          <p:cNvCxnSpPr/>
          <p:nvPr/>
        </p:nvCxnSpPr>
        <p:spPr>
          <a:xfrm>
            <a:off x="1981201" y="4572000"/>
            <a:ext cx="3124200" cy="1588"/>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16" name="Straight Arrow Connector 15"/>
          <p:cNvCxnSpPr/>
          <p:nvPr/>
        </p:nvCxnSpPr>
        <p:spPr>
          <a:xfrm>
            <a:off x="2057401" y="4724400"/>
            <a:ext cx="121920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8" name="Straight Arrow Connector 17"/>
          <p:cNvCxnSpPr/>
          <p:nvPr/>
        </p:nvCxnSpPr>
        <p:spPr>
          <a:xfrm>
            <a:off x="2057401" y="4876800"/>
            <a:ext cx="1219200" cy="1588"/>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sp>
        <p:nvSpPr>
          <p:cNvPr id="19" name="TextBox 18"/>
          <p:cNvSpPr txBox="1"/>
          <p:nvPr/>
        </p:nvSpPr>
        <p:spPr>
          <a:xfrm>
            <a:off x="6629400" y="1828800"/>
            <a:ext cx="2362200" cy="1477328"/>
          </a:xfrm>
          <a:prstGeom prst="rect">
            <a:avLst/>
          </a:prstGeom>
          <a:noFill/>
        </p:spPr>
        <p:txBody>
          <a:bodyPr wrap="square" rtlCol="0">
            <a:spAutoFit/>
          </a:bodyPr>
          <a:lstStyle/>
          <a:p>
            <a:r>
              <a:rPr lang="en-US" dirty="0" smtClean="0"/>
              <a:t>Web Server: Attack me</a:t>
            </a:r>
          </a:p>
          <a:p>
            <a:r>
              <a:rPr lang="en-US" dirty="0" smtClean="0"/>
              <a:t>Attacker: I’ll try</a:t>
            </a:r>
          </a:p>
          <a:p>
            <a:r>
              <a:rPr lang="en-US" dirty="0" smtClean="0"/>
              <a:t>Attacker attacks.</a:t>
            </a:r>
          </a:p>
          <a:p>
            <a:r>
              <a:rPr lang="en-US" dirty="0" smtClean="0"/>
              <a:t>Attacker: OK, I’m done</a:t>
            </a:r>
          </a:p>
          <a:p>
            <a:endParaRPr lang="en-US" dirty="0"/>
          </a:p>
        </p:txBody>
      </p:sp>
      <p:cxnSp>
        <p:nvCxnSpPr>
          <p:cNvPr id="23" name="Straight Arrow Connector 22"/>
          <p:cNvCxnSpPr/>
          <p:nvPr/>
        </p:nvCxnSpPr>
        <p:spPr>
          <a:xfrm rot="10800000">
            <a:off x="4038600" y="3124200"/>
            <a:ext cx="1295400" cy="1143000"/>
          </a:xfrm>
          <a:prstGeom prst="straightConnector1">
            <a:avLst/>
          </a:prstGeom>
          <a:ln>
            <a:headEnd type="arrow"/>
            <a:tailEnd type="arrow"/>
          </a:ln>
        </p:spPr>
        <p:style>
          <a:lnRef idx="2">
            <a:schemeClr val="accent3"/>
          </a:lnRef>
          <a:fillRef idx="0">
            <a:schemeClr val="accent3"/>
          </a:fillRef>
          <a:effectRef idx="1">
            <a:schemeClr val="accent3"/>
          </a:effectRef>
          <a:fontRef idx="minor">
            <a:schemeClr val="tx1"/>
          </a:fontRef>
        </p:style>
      </p:cxnSp>
      <p:cxnSp>
        <p:nvCxnSpPr>
          <p:cNvPr id="25" name="Straight Arrow Connector 24"/>
          <p:cNvCxnSpPr/>
          <p:nvPr/>
        </p:nvCxnSpPr>
        <p:spPr>
          <a:xfrm flipV="1">
            <a:off x="1905000" y="3124200"/>
            <a:ext cx="1295400" cy="1143000"/>
          </a:xfrm>
          <a:prstGeom prst="straightConnector1">
            <a:avLst/>
          </a:prstGeom>
          <a:ln>
            <a:headEnd type="arrow"/>
            <a:tailEnd type="arrow"/>
          </a:ln>
        </p:spPr>
        <p:style>
          <a:lnRef idx="2">
            <a:schemeClr val="accent3"/>
          </a:lnRef>
          <a:fillRef idx="0">
            <a:schemeClr val="accent3"/>
          </a:fillRef>
          <a:effectRef idx="1">
            <a:schemeClr val="accent3"/>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9">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
                                            <p:txEl>
                                              <p:pRg st="2" end="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9">
                                            <p:txEl>
                                              <p:pRg st="3" end="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9" presetClass="exit" presetSubtype="0" fill="hold" grpId="0" nodeType="clickEffect">
                                  <p:stCondLst>
                                    <p:cond delay="0"/>
                                  </p:stCondLst>
                                  <p:childTnLst>
                                    <p:animEffect transition="out" filter="dissolve">
                                      <p:cBhvr>
                                        <p:cTn id="30" dur="500"/>
                                        <p:tgtEl>
                                          <p:spTgt spid="10"/>
                                        </p:tgtEl>
                                      </p:cBhvr>
                                    </p:animEffect>
                                    <p:set>
                                      <p:cBhvr>
                                        <p:cTn id="31" dur="1" fill="hold">
                                          <p:stCondLst>
                                            <p:cond delay="499"/>
                                          </p:stCondLst>
                                        </p:cTn>
                                        <p:tgtEl>
                                          <p:spTgt spid="10"/>
                                        </p:tgtEl>
                                        <p:attrNameLst>
                                          <p:attrName>style.visibility</p:attrName>
                                        </p:attrNameLst>
                                      </p:cBhvr>
                                      <p:to>
                                        <p:strVal val="hidden"/>
                                      </p:to>
                                    </p:set>
                                  </p:childTnLst>
                                </p:cTn>
                              </p:par>
                              <p:par>
                                <p:cTn id="32" presetID="9" presetClass="exit" presetSubtype="0" fill="hold" nodeType="withEffect">
                                  <p:stCondLst>
                                    <p:cond delay="0"/>
                                  </p:stCondLst>
                                  <p:childTnLst>
                                    <p:animEffect transition="out" filter="dissolve">
                                      <p:cBhvr>
                                        <p:cTn id="33" dur="500"/>
                                        <p:tgtEl>
                                          <p:spTgt spid="12"/>
                                        </p:tgtEl>
                                      </p:cBhvr>
                                    </p:animEffect>
                                    <p:set>
                                      <p:cBhvr>
                                        <p:cTn id="34" dur="1" fill="hold">
                                          <p:stCondLst>
                                            <p:cond delay="499"/>
                                          </p:stCondLst>
                                        </p:cTn>
                                        <p:tgtEl>
                                          <p:spTgt spid="12"/>
                                        </p:tgtEl>
                                        <p:attrNameLst>
                                          <p:attrName>style.visibility</p:attrName>
                                        </p:attrNameLst>
                                      </p:cBhvr>
                                      <p:to>
                                        <p:strVal val="hidden"/>
                                      </p:to>
                                    </p:set>
                                  </p:childTnLst>
                                </p:cTn>
                              </p:par>
                              <p:par>
                                <p:cTn id="35" presetID="9" presetClass="exit" presetSubtype="0" fill="hold" nodeType="withEffect">
                                  <p:stCondLst>
                                    <p:cond delay="0"/>
                                  </p:stCondLst>
                                  <p:childTnLst>
                                    <p:animEffect transition="out" filter="dissolve">
                                      <p:cBhvr>
                                        <p:cTn id="36" dur="500"/>
                                        <p:tgtEl>
                                          <p:spTgt spid="14"/>
                                        </p:tgtEl>
                                      </p:cBhvr>
                                    </p:animEffect>
                                    <p:set>
                                      <p:cBhvr>
                                        <p:cTn id="37" dur="1" fill="hold">
                                          <p:stCondLst>
                                            <p:cond delay="499"/>
                                          </p:stCondLst>
                                        </p:cTn>
                                        <p:tgtEl>
                                          <p:spTgt spid="14"/>
                                        </p:tgtEl>
                                        <p:attrNameLst>
                                          <p:attrName>style.visibility</p:attrName>
                                        </p:attrNameLst>
                                      </p:cBhvr>
                                      <p:to>
                                        <p:strVal val="hidden"/>
                                      </p:to>
                                    </p:set>
                                  </p:childTnLst>
                                </p:cTn>
                              </p:par>
                              <p:par>
                                <p:cTn id="38" presetID="9" presetClass="exit" presetSubtype="0" fill="hold" nodeType="withEffect">
                                  <p:stCondLst>
                                    <p:cond delay="0"/>
                                  </p:stCondLst>
                                  <p:childTnLst>
                                    <p:animEffect transition="out" filter="dissolve">
                                      <p:cBhvr>
                                        <p:cTn id="39" dur="500"/>
                                        <p:tgtEl>
                                          <p:spTgt spid="16"/>
                                        </p:tgtEl>
                                      </p:cBhvr>
                                    </p:animEffect>
                                    <p:set>
                                      <p:cBhvr>
                                        <p:cTn id="40" dur="1" fill="hold">
                                          <p:stCondLst>
                                            <p:cond delay="499"/>
                                          </p:stCondLst>
                                        </p:cTn>
                                        <p:tgtEl>
                                          <p:spTgt spid="16"/>
                                        </p:tgtEl>
                                        <p:attrNameLst>
                                          <p:attrName>style.visibility</p:attrName>
                                        </p:attrNameLst>
                                      </p:cBhvr>
                                      <p:to>
                                        <p:strVal val="hidden"/>
                                      </p:to>
                                    </p:set>
                                  </p:childTnLst>
                                </p:cTn>
                              </p:par>
                              <p:par>
                                <p:cTn id="41" presetID="9" presetClass="exit" presetSubtype="0" fill="hold" nodeType="withEffect">
                                  <p:stCondLst>
                                    <p:cond delay="0"/>
                                  </p:stCondLst>
                                  <p:childTnLst>
                                    <p:animEffect transition="out" filter="dissolve">
                                      <p:cBhvr>
                                        <p:cTn id="42" dur="500"/>
                                        <p:tgtEl>
                                          <p:spTgt spid="18"/>
                                        </p:tgtEl>
                                      </p:cBhvr>
                                    </p:animEffect>
                                    <p:set>
                                      <p:cBhvr>
                                        <p:cTn id="43" dur="1" fill="hold">
                                          <p:stCondLst>
                                            <p:cond delay="499"/>
                                          </p:stCondLst>
                                        </p:cTn>
                                        <p:tgtEl>
                                          <p:spTgt spid="18"/>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nodeType="clickEffect">
                                  <p:stCondLst>
                                    <p:cond delay="0"/>
                                  </p:stCondLst>
                                  <p:childTnLst>
                                    <p:set>
                                      <p:cBhvr>
                                        <p:cTn id="47" dur="1" fill="hold">
                                          <p:stCondLst>
                                            <p:cond delay="0"/>
                                          </p:stCondLst>
                                        </p:cTn>
                                        <p:tgtEl>
                                          <p:spTgt spid="23"/>
                                        </p:tgtEl>
                                        <p:attrNameLst>
                                          <p:attrName>style.visibility</p:attrName>
                                        </p:attrNameLst>
                                      </p:cBhvr>
                                      <p:to>
                                        <p:strVal val="visible"/>
                                      </p:to>
                                    </p:set>
                                  </p:childTnLst>
                                </p:cTn>
                              </p:par>
                              <p:par>
                                <p:cTn id="48" presetID="1" presetClass="entr" presetSubtype="0" fill="hold" nodeType="withEffect">
                                  <p:stCondLst>
                                    <p:cond delay="0"/>
                                  </p:stCondLst>
                                  <p:childTnLst>
                                    <p:set>
                                      <p:cBhvr>
                                        <p:cTn id="49" dur="1" fill="hold">
                                          <p:stCondLst>
                                            <p:cond delay="0"/>
                                          </p:stCondLst>
                                        </p:cTn>
                                        <p:tgtEl>
                                          <p:spTgt spid="25"/>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nodeType="clickEffect">
                                  <p:stCondLst>
                                    <p:cond delay="0"/>
                                  </p:stCondLst>
                                  <p:childTnLst>
                                    <p:set>
                                      <p:cBhvr>
                                        <p:cTn id="53" dur="1" fill="hold">
                                          <p:stCondLst>
                                            <p:cond delay="0"/>
                                          </p:stCondLst>
                                        </p:cTn>
                                        <p:tgtEl>
                                          <p:spTgt spid="16"/>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26" presetClass="emph" presetSubtype="0" fill="hold" nodeType="clickEffect">
                                  <p:stCondLst>
                                    <p:cond delay="0"/>
                                  </p:stCondLst>
                                  <p:childTnLst>
                                    <p:animEffect transition="out" filter="fade">
                                      <p:cBhvr>
                                        <p:cTn id="57" dur="500" tmFilter="0, 0; .2, .5; .8, .5; 1, 0"/>
                                        <p:tgtEl>
                                          <p:spTgt spid="25"/>
                                        </p:tgtEl>
                                      </p:cBhvr>
                                    </p:animEffect>
                                    <p:animScale>
                                      <p:cBhvr>
                                        <p:cTn id="58" dur="250" autoRev="1" fill="hold"/>
                                        <p:tgtEl>
                                          <p:spTgt spid="25"/>
                                        </p:tgtEl>
                                      </p:cBhvr>
                                      <p:by x="105000" y="105000"/>
                                    </p:animScale>
                                  </p:childTnLst>
                                </p:cTn>
                              </p:par>
                            </p:childTnLst>
                          </p:cTn>
                        </p:par>
                      </p:childTnLst>
                    </p:cTn>
                  </p:par>
                  <p:par>
                    <p:cTn id="59" fill="hold">
                      <p:stCondLst>
                        <p:cond delay="indefinite"/>
                      </p:stCondLst>
                      <p:childTnLst>
                        <p:par>
                          <p:cTn id="60" fill="hold">
                            <p:stCondLst>
                              <p:cond delay="0"/>
                            </p:stCondLst>
                            <p:childTnLst>
                              <p:par>
                                <p:cTn id="61" presetID="26" presetClass="emph" presetSubtype="0" fill="hold" nodeType="clickEffect">
                                  <p:stCondLst>
                                    <p:cond delay="0"/>
                                  </p:stCondLst>
                                  <p:childTnLst>
                                    <p:animEffect transition="out" filter="fade">
                                      <p:cBhvr>
                                        <p:cTn id="62" dur="500" tmFilter="0, 0; .2, .5; .8, .5; 1, 0"/>
                                        <p:tgtEl>
                                          <p:spTgt spid="23"/>
                                        </p:tgtEl>
                                      </p:cBhvr>
                                    </p:animEffect>
                                    <p:animScale>
                                      <p:cBhvr>
                                        <p:cTn id="63" dur="250" autoRev="1" fill="hold"/>
                                        <p:tgtEl>
                                          <p:spTgt spid="23"/>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pAutoFit/>
          </a:bodyPr>
          <a:lstStyle/>
          <a:p>
            <a:r>
              <a:rPr lang="en-US" dirty="0" smtClean="0"/>
              <a:t>Terminology</a:t>
            </a:r>
            <a:endParaRPr lang="en-US" dirty="0"/>
          </a:p>
        </p:txBody>
      </p:sp>
      <p:sp>
        <p:nvSpPr>
          <p:cNvPr id="3" name="Text Placeholder 2"/>
          <p:cNvSpPr>
            <a:spLocks noGrp="1"/>
          </p:cNvSpPr>
          <p:nvPr>
            <p:ph type="body" idx="1"/>
          </p:nvPr>
        </p:nvSpPr>
        <p:spPr/>
        <p:txBody>
          <a:bodyPr>
            <a:noAutofit/>
          </a:bodyPr>
          <a:lstStyle/>
          <a:p>
            <a:r>
              <a:rPr lang="en-US" sz="2400" dirty="0" smtClean="0"/>
              <a:t>Agent - A system running an agent and waiting for commands</a:t>
            </a:r>
          </a:p>
          <a:p>
            <a:r>
              <a:rPr lang="en-US" sz="2400" dirty="0" smtClean="0"/>
              <a:t>TCLI  - Transactional Command Line Interface</a:t>
            </a:r>
          </a:p>
          <a:p>
            <a:r>
              <a:rPr lang="en-US" sz="2400" dirty="0" smtClean="0"/>
              <a:t>Command - The action that an Agent should take</a:t>
            </a:r>
          </a:p>
          <a:p>
            <a:r>
              <a:rPr lang="en-US" sz="2400" dirty="0" smtClean="0"/>
              <a:t>Context - The position within a nested command </a:t>
            </a:r>
            <a:r>
              <a:rPr lang="en-US" sz="2400" dirty="0" smtClean="0"/>
              <a:t>state</a:t>
            </a:r>
          </a:p>
          <a:p>
            <a:r>
              <a:rPr lang="en-US" sz="2400" dirty="0" smtClean="0"/>
              <a:t>Action – Something the agent will do</a:t>
            </a:r>
            <a:endParaRPr lang="en-US" sz="2400" dirty="0" smtClean="0"/>
          </a:p>
          <a:p>
            <a:r>
              <a:rPr lang="en-US" sz="2400" dirty="0" smtClean="0"/>
              <a:t>Parameters - The collection of objects that the action works with/on</a:t>
            </a:r>
          </a:p>
          <a:p>
            <a:r>
              <a:rPr lang="en-US" sz="2400" dirty="0" smtClean="0"/>
              <a:t>Test Master - The system on which the test script is run</a:t>
            </a:r>
          </a:p>
          <a:p>
            <a:endParaRPr lang="en-US" sz="2400" dirty="0"/>
          </a:p>
        </p:txBody>
      </p:sp>
      <p:sp>
        <p:nvSpPr>
          <p:cNvPr id="4" name="Slide Number Placeholder 3"/>
          <p:cNvSpPr>
            <a:spLocks noGrp="1"/>
          </p:cNvSpPr>
          <p:nvPr>
            <p:ph type="sldNum" sz="quarter" idx="12"/>
          </p:nvPr>
        </p:nvSpPr>
        <p:spPr/>
        <p:txBody>
          <a:bodyPr/>
          <a:lstStyle/>
          <a:p>
            <a:fld id="{0F256AF9-741E-4711-A5C8-4D4DAD608518}" type="slidenum">
              <a:rPr lang="en-US" smtClean="0"/>
              <a:pPr/>
              <a:t>11</a:t>
            </a:fld>
            <a:endParaRPr lang="en-US" dirty="0"/>
          </a:p>
        </p:txBody>
      </p:sp>
      <p:sp>
        <p:nvSpPr>
          <p:cNvPr id="5" name="Footer Placeholder 4"/>
          <p:cNvSpPr>
            <a:spLocks noGrp="1"/>
          </p:cNvSpPr>
          <p:nvPr>
            <p:ph type="ftr" sz="quarter" idx="11"/>
          </p:nvPr>
        </p:nvSpPr>
        <p:spPr/>
        <p:txBody>
          <a:bodyPr/>
          <a:lstStyle/>
          <a:p>
            <a:r>
              <a:rPr lang="en-US" smtClean="0"/>
              <a:t>Copyright 2008 Eric Hacker</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pAutoFit/>
          </a:bodyPr>
          <a:lstStyle/>
          <a:p>
            <a:r>
              <a:rPr lang="en-US" dirty="0" smtClean="0"/>
              <a:t>Terminology (2)</a:t>
            </a:r>
            <a:endParaRPr lang="en-US" dirty="0"/>
          </a:p>
        </p:txBody>
      </p:sp>
      <p:sp>
        <p:nvSpPr>
          <p:cNvPr id="3" name="Text Placeholder 2"/>
          <p:cNvSpPr>
            <a:spLocks noGrp="1"/>
          </p:cNvSpPr>
          <p:nvPr>
            <p:ph type="body" idx="1"/>
          </p:nvPr>
        </p:nvSpPr>
        <p:spPr/>
        <p:txBody>
          <a:bodyPr/>
          <a:lstStyle/>
          <a:p>
            <a:r>
              <a:rPr lang="en-US" sz="2800" dirty="0" smtClean="0"/>
              <a:t>Package - A collection of related commands that adds functionality to an Agent</a:t>
            </a:r>
          </a:p>
          <a:p>
            <a:r>
              <a:rPr lang="en-US" sz="2800" dirty="0" smtClean="0"/>
              <a:t>Transport - The protocol used for Agent communications</a:t>
            </a:r>
          </a:p>
          <a:p>
            <a:r>
              <a:rPr lang="en-US" sz="2800" dirty="0" smtClean="0"/>
              <a:t>Users - Those with rights to communicate with an agent</a:t>
            </a:r>
          </a:p>
          <a:p>
            <a:r>
              <a:rPr lang="en-US" sz="2800" dirty="0" smtClean="0"/>
              <a:t>Resource - A Jabber concept that allows one user to be logged in with multiple </a:t>
            </a:r>
            <a:r>
              <a:rPr lang="en-US" sz="2800" dirty="0" smtClean="0"/>
              <a:t>clients</a:t>
            </a:r>
            <a:endParaRPr lang="en-US" sz="2800" dirty="0" smtClean="0"/>
          </a:p>
        </p:txBody>
      </p:sp>
      <p:sp>
        <p:nvSpPr>
          <p:cNvPr id="4" name="Slide Number Placeholder 3"/>
          <p:cNvSpPr>
            <a:spLocks noGrp="1"/>
          </p:cNvSpPr>
          <p:nvPr>
            <p:ph type="sldNum" sz="quarter" idx="12"/>
          </p:nvPr>
        </p:nvSpPr>
        <p:spPr/>
        <p:txBody>
          <a:bodyPr/>
          <a:lstStyle/>
          <a:p>
            <a:fld id="{0F256AF9-741E-4711-A5C8-4D4DAD608518}" type="slidenum">
              <a:rPr lang="en-US" smtClean="0"/>
              <a:pPr/>
              <a:t>12</a:t>
            </a:fld>
            <a:endParaRPr lang="en-US" dirty="0"/>
          </a:p>
        </p:txBody>
      </p:sp>
      <p:sp>
        <p:nvSpPr>
          <p:cNvPr id="5" name="Footer Placeholder 4"/>
          <p:cNvSpPr>
            <a:spLocks noGrp="1"/>
          </p:cNvSpPr>
          <p:nvPr>
            <p:ph type="ftr" sz="quarter" idx="11"/>
          </p:nvPr>
        </p:nvSpPr>
        <p:spPr/>
        <p:txBody>
          <a:bodyPr/>
          <a:lstStyle/>
          <a:p>
            <a:r>
              <a:rPr lang="en-US" smtClean="0"/>
              <a:t>Copyright 2008 Eric Hacker</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pAutoFit/>
          </a:bodyPr>
          <a:lstStyle/>
          <a:p>
            <a:r>
              <a:rPr lang="en-US" dirty="0" smtClean="0"/>
              <a:t>Talking </a:t>
            </a:r>
            <a:r>
              <a:rPr lang="en-US" dirty="0" smtClean="0"/>
              <a:t>TCLI:</a:t>
            </a:r>
            <a:r>
              <a:rPr lang="en-US" baseline="0" dirty="0" smtClean="0"/>
              <a:t> </a:t>
            </a:r>
            <a:r>
              <a:rPr lang="en-US" dirty="0" smtClean="0"/>
              <a:t>the </a:t>
            </a:r>
            <a:r>
              <a:rPr lang="en-US" dirty="0" smtClean="0"/>
              <a:t>User Interface</a:t>
            </a:r>
            <a:endParaRPr lang="en-US" dirty="0"/>
          </a:p>
        </p:txBody>
      </p:sp>
      <p:sp>
        <p:nvSpPr>
          <p:cNvPr id="3" name="Text Placeholder 2"/>
          <p:cNvSpPr>
            <a:spLocks noGrp="1"/>
          </p:cNvSpPr>
          <p:nvPr>
            <p:ph type="body" idx="1"/>
          </p:nvPr>
        </p:nvSpPr>
        <p:spPr/>
        <p:txBody>
          <a:bodyPr/>
          <a:lstStyle/>
          <a:p>
            <a:r>
              <a:rPr lang="fr-FR" dirty="0" err="1" smtClean="0"/>
              <a:t>Response</a:t>
            </a:r>
            <a:r>
              <a:rPr lang="fr-FR" dirty="0" smtClean="0"/>
              <a:t> </a:t>
            </a:r>
            <a:r>
              <a:rPr lang="fr-FR" dirty="0" err="1" smtClean="0"/>
              <a:t>status</a:t>
            </a:r>
            <a:r>
              <a:rPr lang="fr-FR" dirty="0" smtClean="0"/>
              <a:t> codes for automation</a:t>
            </a:r>
          </a:p>
          <a:p>
            <a:r>
              <a:rPr lang="en-US" dirty="0" smtClean="0"/>
              <a:t>Command </a:t>
            </a:r>
            <a:r>
              <a:rPr lang="en-US" dirty="0" smtClean="0"/>
              <a:t>Contextual: Cisco like nested verbs (commands)</a:t>
            </a:r>
          </a:p>
          <a:p>
            <a:r>
              <a:rPr lang="en-US" dirty="0" smtClean="0"/>
              <a:t>Object Contextual: </a:t>
            </a:r>
            <a:r>
              <a:rPr lang="en-US" dirty="0" smtClean="0"/>
              <a:t>argument </a:t>
            </a:r>
            <a:r>
              <a:rPr lang="en-US" dirty="0" smtClean="0"/>
              <a:t>context through command specific </a:t>
            </a:r>
            <a:r>
              <a:rPr lang="en-US" dirty="0" smtClean="0"/>
              <a:t>parameters</a:t>
            </a:r>
            <a:endParaRPr lang="en-US" dirty="0" smtClean="0"/>
          </a:p>
        </p:txBody>
      </p:sp>
      <p:sp>
        <p:nvSpPr>
          <p:cNvPr id="4" name="Slide Number Placeholder 3"/>
          <p:cNvSpPr>
            <a:spLocks noGrp="1"/>
          </p:cNvSpPr>
          <p:nvPr>
            <p:ph type="sldNum" sz="quarter" idx="12"/>
          </p:nvPr>
        </p:nvSpPr>
        <p:spPr/>
        <p:txBody>
          <a:bodyPr/>
          <a:lstStyle/>
          <a:p>
            <a:fld id="{0F256AF9-741E-4711-A5C8-4D4DAD608518}" type="slidenum">
              <a:rPr lang="en-US" smtClean="0"/>
              <a:pPr/>
              <a:t>13</a:t>
            </a:fld>
            <a:endParaRPr lang="en-US" dirty="0"/>
          </a:p>
        </p:txBody>
      </p:sp>
      <p:sp>
        <p:nvSpPr>
          <p:cNvPr id="5" name="Footer Placeholder 4"/>
          <p:cNvSpPr>
            <a:spLocks noGrp="1"/>
          </p:cNvSpPr>
          <p:nvPr>
            <p:ph type="ftr" sz="quarter" idx="11"/>
          </p:nvPr>
        </p:nvSpPr>
        <p:spPr/>
        <p:txBody>
          <a:bodyPr/>
          <a:lstStyle/>
          <a:p>
            <a:r>
              <a:rPr lang="en-US" smtClean="0"/>
              <a:t>Copyright 2008 Eric Hacker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TCLI Command Examples</a:t>
            </a:r>
            <a:endParaRPr lang="en-US" dirty="0"/>
          </a:p>
        </p:txBody>
      </p:sp>
      <p:sp>
        <p:nvSpPr>
          <p:cNvPr id="7" name="Text Placeholder 6"/>
          <p:cNvSpPr>
            <a:spLocks noGrp="1"/>
          </p:cNvSpPr>
          <p:nvPr>
            <p:ph idx="1"/>
          </p:nvPr>
        </p:nvSpPr>
        <p:spPr>
          <a:xfrm>
            <a:off x="457200" y="1600200"/>
            <a:ext cx="8229600" cy="4724400"/>
          </a:xfrm>
        </p:spPr>
        <p:txBody>
          <a:bodyPr>
            <a:normAutofit fontScale="85000" lnSpcReduction="20000"/>
          </a:bodyPr>
          <a:lstStyle/>
          <a:p>
            <a:pPr>
              <a:buNone/>
            </a:pPr>
            <a:r>
              <a:rPr lang="en-US" sz="2100" dirty="0" err="1" smtClean="0"/>
              <a:t>n</a:t>
            </a:r>
            <a:r>
              <a:rPr lang="en-US" sz="2100" dirty="0" err="1" smtClean="0"/>
              <a:t>map</a:t>
            </a:r>
            <a:r>
              <a:rPr lang="en-US" sz="2100" dirty="0" smtClean="0"/>
              <a:t> set </a:t>
            </a:r>
            <a:r>
              <a:rPr lang="en-US" sz="2100" dirty="0" err="1" smtClean="0"/>
              <a:t>no_ping</a:t>
            </a:r>
            <a:endParaRPr lang="en-US" sz="2100" dirty="0" smtClean="0"/>
          </a:p>
          <a:p>
            <a:pPr>
              <a:buNone/>
            </a:pPr>
            <a:r>
              <a:rPr lang="en-US" sz="2100" dirty="0" err="1" smtClean="0"/>
              <a:t>n</a:t>
            </a:r>
            <a:r>
              <a:rPr lang="en-US" sz="2100" dirty="0" err="1" smtClean="0"/>
              <a:t>map</a:t>
            </a:r>
            <a:r>
              <a:rPr lang="en-US" sz="2100" dirty="0" smtClean="0"/>
              <a:t> set ports=80,443,8080</a:t>
            </a:r>
          </a:p>
          <a:p>
            <a:pPr>
              <a:buNone/>
            </a:pPr>
            <a:r>
              <a:rPr lang="en-US" sz="2100" dirty="0" smtClean="0"/>
              <a:t>m</a:t>
            </a:r>
            <a:r>
              <a:rPr lang="en-US" sz="2100" dirty="0" smtClean="0"/>
              <a:t>anual </a:t>
            </a:r>
            <a:r>
              <a:rPr lang="en-US" sz="2100" dirty="0" err="1" smtClean="0"/>
              <a:t>nmap</a:t>
            </a:r>
            <a:endParaRPr lang="en-US" sz="2100" dirty="0" smtClean="0"/>
          </a:p>
          <a:p>
            <a:pPr>
              <a:buNone/>
            </a:pPr>
            <a:r>
              <a:rPr lang="en-US" sz="2100" dirty="0" err="1" smtClean="0"/>
              <a:t>n</a:t>
            </a:r>
            <a:r>
              <a:rPr lang="en-US" sz="2100" dirty="0" err="1" smtClean="0"/>
              <a:t>map</a:t>
            </a:r>
            <a:r>
              <a:rPr lang="en-US" sz="2100" dirty="0" smtClean="0"/>
              <a:t> set </a:t>
            </a:r>
            <a:r>
              <a:rPr lang="en-US" sz="2100" dirty="0" err="1" smtClean="0"/>
              <a:t>syn_scan</a:t>
            </a:r>
            <a:endParaRPr lang="en-US" sz="2100" dirty="0" smtClean="0"/>
          </a:p>
          <a:p>
            <a:pPr>
              <a:buNone/>
            </a:pPr>
            <a:r>
              <a:rPr lang="en-US" sz="2100" dirty="0" err="1" smtClean="0"/>
              <a:t>n</a:t>
            </a:r>
            <a:r>
              <a:rPr lang="en-US" sz="2100" dirty="0" err="1" smtClean="0"/>
              <a:t>map</a:t>
            </a:r>
            <a:r>
              <a:rPr lang="en-US" sz="2100" dirty="0" smtClean="0"/>
              <a:t> scan target=192.168.1.0/24</a:t>
            </a:r>
          </a:p>
          <a:p>
            <a:pPr>
              <a:buNone/>
            </a:pPr>
            <a:r>
              <a:rPr lang="en-US" sz="2100" dirty="0" err="1" smtClean="0"/>
              <a:t>nmap</a:t>
            </a:r>
            <a:r>
              <a:rPr lang="en-US" sz="2100" dirty="0" smtClean="0"/>
              <a:t> scan </a:t>
            </a:r>
            <a:r>
              <a:rPr lang="en-US" sz="2100" dirty="0" smtClean="0"/>
              <a:t>target=192.168.254.0/24</a:t>
            </a:r>
            <a:endParaRPr lang="en-US" sz="2100" dirty="0" smtClean="0"/>
          </a:p>
          <a:p>
            <a:pPr>
              <a:buNone/>
            </a:pPr>
            <a:r>
              <a:rPr lang="en-US" dirty="0" smtClean="0"/>
              <a:t>OR</a:t>
            </a:r>
          </a:p>
          <a:p>
            <a:pPr>
              <a:buNone/>
            </a:pPr>
            <a:r>
              <a:rPr lang="en-US" sz="1900" dirty="0" err="1" smtClean="0"/>
              <a:t>nmap</a:t>
            </a:r>
            <a:r>
              <a:rPr lang="en-US" sz="1900" dirty="0" smtClean="0"/>
              <a:t> </a:t>
            </a:r>
            <a:endParaRPr lang="en-US" sz="1900" dirty="0" smtClean="0"/>
          </a:p>
          <a:p>
            <a:pPr>
              <a:buNone/>
            </a:pPr>
            <a:r>
              <a:rPr lang="en-US" sz="1900" dirty="0" smtClean="0"/>
              <a:t>set </a:t>
            </a:r>
            <a:r>
              <a:rPr lang="en-US" sz="1900" dirty="0" err="1" smtClean="0"/>
              <a:t>no_ping</a:t>
            </a:r>
            <a:endParaRPr lang="en-US" sz="1900" dirty="0" smtClean="0"/>
          </a:p>
          <a:p>
            <a:pPr>
              <a:buNone/>
            </a:pPr>
            <a:r>
              <a:rPr lang="en-US" sz="1900" dirty="0" smtClean="0"/>
              <a:t>set </a:t>
            </a:r>
            <a:r>
              <a:rPr lang="en-US" sz="1900" dirty="0" smtClean="0"/>
              <a:t>ports=80,443,8080</a:t>
            </a:r>
          </a:p>
          <a:p>
            <a:pPr>
              <a:buNone/>
            </a:pPr>
            <a:r>
              <a:rPr lang="en-US" sz="1900" dirty="0" smtClean="0"/>
              <a:t>manual </a:t>
            </a:r>
            <a:r>
              <a:rPr lang="en-US" sz="1900" dirty="0" err="1" smtClean="0"/>
              <a:t>nmap</a:t>
            </a:r>
            <a:endParaRPr lang="en-US" sz="1900" dirty="0" smtClean="0"/>
          </a:p>
          <a:p>
            <a:pPr>
              <a:buNone/>
            </a:pPr>
            <a:r>
              <a:rPr lang="en-US" sz="1900" dirty="0" smtClean="0"/>
              <a:t>set </a:t>
            </a:r>
            <a:r>
              <a:rPr lang="en-US" sz="1900" dirty="0" err="1" smtClean="0"/>
              <a:t>syn_scan</a:t>
            </a:r>
            <a:endParaRPr lang="en-US" sz="1900" dirty="0" smtClean="0"/>
          </a:p>
          <a:p>
            <a:pPr>
              <a:buNone/>
            </a:pPr>
            <a:r>
              <a:rPr lang="en-US" sz="1900" dirty="0" smtClean="0"/>
              <a:t>scan </a:t>
            </a:r>
            <a:r>
              <a:rPr lang="en-US" sz="1900" dirty="0" smtClean="0"/>
              <a:t>target=192.168.1.0/24</a:t>
            </a:r>
          </a:p>
          <a:p>
            <a:pPr>
              <a:buNone/>
            </a:pPr>
            <a:r>
              <a:rPr lang="en-US" sz="1900" dirty="0" smtClean="0"/>
              <a:t>scan </a:t>
            </a:r>
            <a:r>
              <a:rPr lang="en-US" sz="1900" dirty="0" smtClean="0"/>
              <a:t>target=192.168.254.0/24</a:t>
            </a:r>
          </a:p>
          <a:p>
            <a:pPr>
              <a:buNone/>
            </a:pPr>
            <a:r>
              <a:rPr lang="en-US" dirty="0" smtClean="0"/>
              <a:t>OR</a:t>
            </a:r>
          </a:p>
          <a:p>
            <a:pPr>
              <a:buNone/>
            </a:pPr>
            <a:r>
              <a:rPr lang="en-US" dirty="0" err="1" smtClean="0"/>
              <a:t>n</a:t>
            </a:r>
            <a:r>
              <a:rPr lang="en-US" dirty="0" err="1" smtClean="0"/>
              <a:t>map</a:t>
            </a:r>
            <a:r>
              <a:rPr lang="en-US" dirty="0" smtClean="0"/>
              <a:t> scan target=192.168.1.0/24 -P0 -p 80,443,8080 -</a:t>
            </a:r>
            <a:r>
              <a:rPr lang="en-US" dirty="0" err="1" smtClean="0"/>
              <a:t>sS</a:t>
            </a:r>
            <a:endParaRPr lang="en-US" dirty="0"/>
          </a:p>
        </p:txBody>
      </p:sp>
      <p:sp>
        <p:nvSpPr>
          <p:cNvPr id="4" name="Footer Placeholder 3"/>
          <p:cNvSpPr>
            <a:spLocks noGrp="1"/>
          </p:cNvSpPr>
          <p:nvPr>
            <p:ph type="ftr" sz="quarter" idx="11"/>
          </p:nvPr>
        </p:nvSpPr>
        <p:spPr/>
        <p:txBody>
          <a:bodyPr/>
          <a:lstStyle/>
          <a:p>
            <a:r>
              <a:rPr lang="en-US" smtClean="0"/>
              <a:t>Copyright 2008 Eric Hacker</a:t>
            </a:r>
            <a:endParaRPr lang="en-US" dirty="0"/>
          </a:p>
        </p:txBody>
      </p:sp>
      <p:sp>
        <p:nvSpPr>
          <p:cNvPr id="5" name="Slide Number Placeholder 4"/>
          <p:cNvSpPr>
            <a:spLocks noGrp="1"/>
          </p:cNvSpPr>
          <p:nvPr>
            <p:ph type="sldNum" sz="quarter" idx="12"/>
          </p:nvPr>
        </p:nvSpPr>
        <p:spPr/>
        <p:txBody>
          <a:bodyPr/>
          <a:lstStyle/>
          <a:p>
            <a:fld id="{0F256AF9-741E-4711-A5C8-4D4DAD608518}" type="slidenum">
              <a:rPr lang="en-US" smtClean="0"/>
              <a:pPr/>
              <a:t>14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7">
                                            <p:txEl>
                                              <p:pRg st="7" end="7"/>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7">
                                            <p:txEl>
                                              <p:pRg st="8" end="8"/>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7">
                                            <p:txEl>
                                              <p:pRg st="9" end="9"/>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7">
                                            <p:txEl>
                                              <p:pRg st="10" end="10"/>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7">
                                            <p:txEl>
                                              <p:pRg st="11" end="11"/>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7">
                                            <p:txEl>
                                              <p:pRg st="12" end="12"/>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7">
                                            <p:txEl>
                                              <p:pRg st="13" end="13"/>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7">
                                            <p:txEl>
                                              <p:pRg st="14" end="14"/>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7">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pAutoFit/>
          </a:bodyPr>
          <a:lstStyle/>
          <a:p>
            <a:r>
              <a:rPr lang="en-US" dirty="0" smtClean="0"/>
              <a:t>Installation and Setup</a:t>
            </a:r>
            <a:endParaRPr lang="en-US" dirty="0"/>
          </a:p>
        </p:txBody>
      </p:sp>
      <p:sp>
        <p:nvSpPr>
          <p:cNvPr id="3" name="Text Placeholder 2"/>
          <p:cNvSpPr>
            <a:spLocks noGrp="1"/>
          </p:cNvSpPr>
          <p:nvPr>
            <p:ph type="body" idx="1"/>
          </p:nvPr>
        </p:nvSpPr>
        <p:spPr/>
        <p:txBody>
          <a:bodyPr/>
          <a:lstStyle/>
          <a:p>
            <a:r>
              <a:rPr lang="en-US" dirty="0" smtClean="0"/>
              <a:t>Installation is too hard</a:t>
            </a:r>
          </a:p>
          <a:p>
            <a:r>
              <a:rPr lang="en-US" dirty="0" smtClean="0"/>
              <a:t>Load Perl modules from </a:t>
            </a:r>
            <a:r>
              <a:rPr lang="en-US" dirty="0" smtClean="0"/>
              <a:t>CPAN</a:t>
            </a:r>
          </a:p>
          <a:p>
            <a:pPr lvl="1"/>
            <a:r>
              <a:rPr lang="en-US" dirty="0" smtClean="0"/>
              <a:t>Lots of module dependencies</a:t>
            </a:r>
            <a:endParaRPr lang="en-US" dirty="0" smtClean="0"/>
          </a:p>
          <a:p>
            <a:r>
              <a:rPr lang="en-US" dirty="0" smtClean="0"/>
              <a:t>Set up agent script</a:t>
            </a:r>
          </a:p>
          <a:p>
            <a:r>
              <a:rPr lang="en-US" dirty="0" smtClean="0"/>
              <a:t>Set up Jabber account(s)</a:t>
            </a:r>
          </a:p>
          <a:p>
            <a:r>
              <a:rPr lang="en-US" dirty="0" smtClean="0"/>
              <a:t>Write test </a:t>
            </a:r>
            <a:r>
              <a:rPr lang="en-US" dirty="0" smtClean="0"/>
              <a:t>script</a:t>
            </a:r>
            <a:endParaRPr lang="en-US" dirty="0" smtClean="0"/>
          </a:p>
        </p:txBody>
      </p:sp>
      <p:sp>
        <p:nvSpPr>
          <p:cNvPr id="4" name="Slide Number Placeholder 3"/>
          <p:cNvSpPr>
            <a:spLocks noGrp="1"/>
          </p:cNvSpPr>
          <p:nvPr>
            <p:ph type="sldNum" sz="quarter" idx="12"/>
          </p:nvPr>
        </p:nvSpPr>
        <p:spPr/>
        <p:txBody>
          <a:bodyPr/>
          <a:lstStyle/>
          <a:p>
            <a:fld id="{0F256AF9-741E-4711-A5C8-4D4DAD608518}" type="slidenum">
              <a:rPr lang="en-US" smtClean="0"/>
              <a:pPr/>
              <a:t>15</a:t>
            </a:fld>
            <a:endParaRPr lang="en-US" dirty="0"/>
          </a:p>
        </p:txBody>
      </p:sp>
      <p:sp>
        <p:nvSpPr>
          <p:cNvPr id="5" name="Footer Placeholder 4"/>
          <p:cNvSpPr>
            <a:spLocks noGrp="1"/>
          </p:cNvSpPr>
          <p:nvPr>
            <p:ph type="ftr" sz="quarter" idx="11"/>
          </p:nvPr>
        </p:nvSpPr>
        <p:spPr/>
        <p:txBody>
          <a:bodyPr/>
          <a:lstStyle/>
          <a:p>
            <a:r>
              <a:rPr lang="en-US" smtClean="0"/>
              <a:t>Copyright 2008 Eric Hacker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an Agent Script</a:t>
            </a:r>
            <a:endParaRPr lang="en-US" dirty="0"/>
          </a:p>
        </p:txBody>
      </p:sp>
      <p:sp>
        <p:nvSpPr>
          <p:cNvPr id="3" name="Text Placeholder 2"/>
          <p:cNvSpPr>
            <a:spLocks noGrp="1"/>
          </p:cNvSpPr>
          <p:nvPr>
            <p:ph type="body" idx="1"/>
          </p:nvPr>
        </p:nvSpPr>
        <p:spPr/>
        <p:txBody>
          <a:bodyPr>
            <a:normAutofit fontScale="85000" lnSpcReduction="20000"/>
          </a:bodyPr>
          <a:lstStyle/>
          <a:p>
            <a:r>
              <a:rPr lang="en-US" dirty="0" smtClean="0"/>
              <a:t>Hack the example agent scripts!</a:t>
            </a:r>
          </a:p>
          <a:p>
            <a:r>
              <a:rPr lang="en-US" dirty="0" smtClean="0"/>
              <a:t>Set run-time default parameters</a:t>
            </a:r>
          </a:p>
          <a:p>
            <a:pPr lvl="1"/>
            <a:r>
              <a:rPr lang="en-US" dirty="0" smtClean="0"/>
              <a:t>Domain</a:t>
            </a:r>
          </a:p>
          <a:p>
            <a:pPr lvl="1"/>
            <a:r>
              <a:rPr lang="en-US" dirty="0" smtClean="0"/>
              <a:t>Username</a:t>
            </a:r>
          </a:p>
          <a:p>
            <a:pPr lvl="1"/>
            <a:r>
              <a:rPr lang="en-US" dirty="0" smtClean="0"/>
              <a:t>Password</a:t>
            </a:r>
          </a:p>
          <a:p>
            <a:pPr lvl="1"/>
            <a:r>
              <a:rPr lang="en-US" dirty="0" smtClean="0"/>
              <a:t>Resource</a:t>
            </a:r>
          </a:p>
          <a:p>
            <a:pPr lvl="1"/>
            <a:r>
              <a:rPr lang="en-US" dirty="0" smtClean="0"/>
              <a:t>Host</a:t>
            </a:r>
          </a:p>
          <a:p>
            <a:pPr lvl="1"/>
            <a:r>
              <a:rPr lang="en-US" dirty="0" smtClean="0"/>
              <a:t>Master</a:t>
            </a:r>
          </a:p>
          <a:p>
            <a:pPr lvl="1"/>
            <a:r>
              <a:rPr lang="en-US" dirty="0" smtClean="0"/>
              <a:t>Verbose</a:t>
            </a:r>
          </a:p>
          <a:p>
            <a:r>
              <a:rPr lang="en-US" dirty="0" smtClean="0"/>
              <a:t>Load required modules</a:t>
            </a:r>
          </a:p>
          <a:p>
            <a:r>
              <a:rPr lang="en-US" dirty="0" smtClean="0"/>
              <a:t>Load optional package modules</a:t>
            </a:r>
          </a:p>
        </p:txBody>
      </p:sp>
      <p:sp>
        <p:nvSpPr>
          <p:cNvPr id="6" name="Slide Number Placeholder 5"/>
          <p:cNvSpPr>
            <a:spLocks noGrp="1"/>
          </p:cNvSpPr>
          <p:nvPr>
            <p:ph type="sldNum" sz="quarter" idx="12"/>
          </p:nvPr>
        </p:nvSpPr>
        <p:spPr/>
        <p:txBody>
          <a:bodyPr/>
          <a:lstStyle/>
          <a:p>
            <a:fld id="{0F256AF9-741E-4711-A5C8-4D4DAD608518}" type="slidenum">
              <a:rPr lang="en-US" smtClean="0"/>
              <a:pPr/>
              <a:t>16</a:t>
            </a:fld>
            <a:endParaRPr lang="en-US" dirty="0"/>
          </a:p>
        </p:txBody>
      </p:sp>
      <p:sp>
        <p:nvSpPr>
          <p:cNvPr id="7" name="Footer Placeholder 6"/>
          <p:cNvSpPr>
            <a:spLocks noGrp="1"/>
          </p:cNvSpPr>
          <p:nvPr>
            <p:ph type="ftr" sz="quarter" idx="11"/>
          </p:nvPr>
        </p:nvSpPr>
        <p:spPr/>
        <p:txBody>
          <a:bodyPr/>
          <a:lstStyle/>
          <a:p>
            <a:r>
              <a:rPr lang="en-US" smtClean="0"/>
              <a:t>Copyright 2008 Eric Hacker</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an Agent</a:t>
            </a:r>
            <a:endParaRPr lang="en-US" dirty="0"/>
          </a:p>
        </p:txBody>
      </p:sp>
      <p:sp>
        <p:nvSpPr>
          <p:cNvPr id="3" name="Text Placeholder 2"/>
          <p:cNvSpPr>
            <a:spLocks noGrp="1"/>
          </p:cNvSpPr>
          <p:nvPr>
            <p:ph type="body" idx="1"/>
          </p:nvPr>
        </p:nvSpPr>
        <p:spPr/>
        <p:txBody>
          <a:bodyPr>
            <a:normAutofit fontScale="85000" lnSpcReduction="20000"/>
          </a:bodyPr>
          <a:lstStyle/>
          <a:p>
            <a:r>
              <a:rPr lang="en-US" dirty="0" smtClean="0"/>
              <a:t>Create new package objects to load each package into agent</a:t>
            </a:r>
          </a:p>
          <a:p>
            <a:r>
              <a:rPr lang="en-US" dirty="0" smtClean="0"/>
              <a:t>Define the authorized users of the agent</a:t>
            </a:r>
          </a:p>
          <a:p>
            <a:pPr lvl="1"/>
            <a:r>
              <a:rPr lang="en-US" dirty="0" smtClean="0"/>
              <a:t>id =&gt; jabber id</a:t>
            </a:r>
          </a:p>
          <a:p>
            <a:pPr lvl="1"/>
            <a:r>
              <a:rPr lang="en-US" dirty="0" smtClean="0"/>
              <a:t>protocol =&gt; </a:t>
            </a:r>
          </a:p>
          <a:p>
            <a:pPr lvl="2"/>
            <a:r>
              <a:rPr lang="en-US" dirty="0" err="1" smtClean="0"/>
              <a:t>xmpp</a:t>
            </a:r>
            <a:endParaRPr lang="en-US" dirty="0" smtClean="0"/>
          </a:p>
          <a:p>
            <a:pPr lvl="2"/>
            <a:r>
              <a:rPr lang="en-US" dirty="0" err="1" smtClean="0"/>
              <a:t>xmpp_groupchat</a:t>
            </a:r>
            <a:endParaRPr lang="en-US" dirty="0" smtClean="0"/>
          </a:p>
          <a:p>
            <a:pPr lvl="1"/>
            <a:r>
              <a:rPr lang="en-US" dirty="0" smtClean="0"/>
              <a:t>auth =&gt;</a:t>
            </a:r>
          </a:p>
          <a:p>
            <a:pPr lvl="2"/>
            <a:r>
              <a:rPr lang="en-US" dirty="0" smtClean="0"/>
              <a:t>master - full rights / root</a:t>
            </a:r>
          </a:p>
          <a:p>
            <a:pPr lvl="2"/>
            <a:r>
              <a:rPr lang="en-US" dirty="0" smtClean="0"/>
              <a:t>writer - some control as dictated by commands</a:t>
            </a:r>
          </a:p>
          <a:p>
            <a:pPr lvl="2"/>
            <a:r>
              <a:rPr lang="en-US" dirty="0" smtClean="0"/>
              <a:t>reader - read only access</a:t>
            </a:r>
          </a:p>
          <a:p>
            <a:pPr lvl="2"/>
            <a:r>
              <a:rPr lang="en-US" dirty="0" smtClean="0"/>
              <a:t>logger - receives copies of all messages but cannot interact at all</a:t>
            </a:r>
          </a:p>
          <a:p>
            <a:pPr lvl="0"/>
            <a:r>
              <a:rPr lang="en-US" dirty="0" smtClean="0"/>
              <a:t>Create Transport and go</a:t>
            </a:r>
          </a:p>
        </p:txBody>
      </p:sp>
      <p:sp>
        <p:nvSpPr>
          <p:cNvPr id="6" name="Slide Number Placeholder 5"/>
          <p:cNvSpPr>
            <a:spLocks noGrp="1"/>
          </p:cNvSpPr>
          <p:nvPr>
            <p:ph type="sldNum" sz="quarter" idx="12"/>
          </p:nvPr>
        </p:nvSpPr>
        <p:spPr/>
        <p:txBody>
          <a:bodyPr/>
          <a:lstStyle/>
          <a:p>
            <a:fld id="{0F256AF9-741E-4711-A5C8-4D4DAD608518}" type="slidenum">
              <a:rPr lang="en-US" smtClean="0"/>
              <a:pPr/>
              <a:t>17</a:t>
            </a:fld>
            <a:endParaRPr lang="en-US" dirty="0"/>
          </a:p>
        </p:txBody>
      </p:sp>
      <p:sp>
        <p:nvSpPr>
          <p:cNvPr id="7" name="Footer Placeholder 6"/>
          <p:cNvSpPr>
            <a:spLocks noGrp="1"/>
          </p:cNvSpPr>
          <p:nvPr>
            <p:ph type="ftr" sz="quarter" idx="11"/>
          </p:nvPr>
        </p:nvSpPr>
        <p:spPr/>
        <p:txBody>
          <a:bodyPr/>
          <a:lstStyle/>
          <a:p>
            <a:r>
              <a:rPr lang="en-US" smtClean="0"/>
              <a:t>Copyright 2008 Eric Hacker</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Talking to an agent over IM</a:t>
            </a:r>
            <a:endParaRPr lang="en-US" dirty="0"/>
          </a:p>
        </p:txBody>
      </p:sp>
      <p:sp>
        <p:nvSpPr>
          <p:cNvPr id="3" name="Text Placeholder 2"/>
          <p:cNvSpPr>
            <a:spLocks noGrp="1"/>
          </p:cNvSpPr>
          <p:nvPr>
            <p:ph type="body" idx="1"/>
          </p:nvPr>
        </p:nvSpPr>
        <p:spPr/>
        <p:txBody>
          <a:bodyPr>
            <a:normAutofit fontScale="62500" lnSpcReduction="20000"/>
          </a:bodyPr>
          <a:lstStyle/>
          <a:p>
            <a:r>
              <a:rPr lang="en-US" dirty="0" smtClean="0"/>
              <a:t>Basic Commands</a:t>
            </a:r>
          </a:p>
          <a:p>
            <a:pPr lvl="1"/>
            <a:r>
              <a:rPr lang="en-US" dirty="0" smtClean="0"/>
              <a:t>root or /</a:t>
            </a:r>
          </a:p>
          <a:p>
            <a:pPr lvl="1"/>
            <a:r>
              <a:rPr lang="en-US" dirty="0" smtClean="0"/>
              <a:t>exit</a:t>
            </a:r>
          </a:p>
          <a:p>
            <a:pPr lvl="1"/>
            <a:r>
              <a:rPr lang="en-US" dirty="0" smtClean="0"/>
              <a:t>help</a:t>
            </a:r>
          </a:p>
          <a:p>
            <a:pPr lvl="1"/>
            <a:r>
              <a:rPr lang="en-US" dirty="0" smtClean="0"/>
              <a:t>man</a:t>
            </a:r>
          </a:p>
          <a:p>
            <a:pPr lvl="1"/>
            <a:r>
              <a:rPr lang="en-US" dirty="0" err="1" smtClean="0"/>
              <a:t>pwd</a:t>
            </a:r>
            <a:r>
              <a:rPr lang="en-US" dirty="0" smtClean="0"/>
              <a:t> or context</a:t>
            </a:r>
          </a:p>
          <a:p>
            <a:pPr lvl="1"/>
            <a:r>
              <a:rPr lang="en-US" dirty="0" smtClean="0"/>
              <a:t>status</a:t>
            </a:r>
          </a:p>
          <a:p>
            <a:r>
              <a:rPr lang="en-US" dirty="0" smtClean="0"/>
              <a:t>Command packages add their own commands</a:t>
            </a:r>
          </a:p>
          <a:p>
            <a:r>
              <a:rPr lang="en-US" dirty="0" smtClean="0"/>
              <a:t>Following good practices will allow quick familiarity with different command packages</a:t>
            </a:r>
          </a:p>
          <a:p>
            <a:r>
              <a:rPr lang="en-US" dirty="0" smtClean="0"/>
              <a:t>Common sub commands</a:t>
            </a:r>
          </a:p>
          <a:p>
            <a:pPr lvl="1"/>
            <a:r>
              <a:rPr lang="en-US" dirty="0" smtClean="0"/>
              <a:t>set - adjust the default parameters</a:t>
            </a:r>
          </a:p>
          <a:p>
            <a:pPr lvl="1"/>
            <a:r>
              <a:rPr lang="en-US" dirty="0" smtClean="0"/>
              <a:t>show - show default parameters </a:t>
            </a:r>
          </a:p>
          <a:p>
            <a:pPr lvl="1"/>
            <a:r>
              <a:rPr lang="en-US" dirty="0" smtClean="0"/>
              <a:t>help</a:t>
            </a:r>
          </a:p>
          <a:p>
            <a:pPr lvl="2"/>
            <a:r>
              <a:rPr lang="en-US" dirty="0" smtClean="0"/>
              <a:t>Overall help</a:t>
            </a:r>
          </a:p>
          <a:p>
            <a:pPr lvl="2"/>
            <a:r>
              <a:rPr lang="en-US" dirty="0" smtClean="0"/>
              <a:t>Detailed help on parameters</a:t>
            </a:r>
          </a:p>
          <a:p>
            <a:endParaRPr lang="en-US" dirty="0"/>
          </a:p>
        </p:txBody>
      </p:sp>
      <p:sp>
        <p:nvSpPr>
          <p:cNvPr id="8" name="Slide Number Placeholder 7"/>
          <p:cNvSpPr>
            <a:spLocks noGrp="1"/>
          </p:cNvSpPr>
          <p:nvPr>
            <p:ph type="sldNum" sz="quarter" idx="12"/>
          </p:nvPr>
        </p:nvSpPr>
        <p:spPr/>
        <p:txBody>
          <a:bodyPr/>
          <a:lstStyle/>
          <a:p>
            <a:fld id="{0F256AF9-741E-4711-A5C8-4D4DAD608518}" type="slidenum">
              <a:rPr lang="en-US" smtClean="0"/>
              <a:pPr/>
              <a:t>18</a:t>
            </a:fld>
            <a:endParaRPr lang="en-US" dirty="0"/>
          </a:p>
        </p:txBody>
      </p:sp>
      <p:sp>
        <p:nvSpPr>
          <p:cNvPr id="9" name="Footer Placeholder 8"/>
          <p:cNvSpPr>
            <a:spLocks noGrp="1"/>
          </p:cNvSpPr>
          <p:nvPr>
            <p:ph type="ftr" sz="quarter" idx="11"/>
          </p:nvPr>
        </p:nvSpPr>
        <p:spPr/>
        <p:txBody>
          <a:bodyPr/>
          <a:lstStyle/>
          <a:p>
            <a:r>
              <a:rPr lang="en-US" smtClean="0"/>
              <a:t>Copyright 2008 Eric Hacker</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Command Example: Tail</a:t>
            </a:r>
            <a:endParaRPr lang="en-US" dirty="0"/>
          </a:p>
        </p:txBody>
      </p:sp>
      <p:sp>
        <p:nvSpPr>
          <p:cNvPr id="3" name="Text Placeholder 2"/>
          <p:cNvSpPr>
            <a:spLocks noGrp="1"/>
          </p:cNvSpPr>
          <p:nvPr>
            <p:ph type="body" idx="1"/>
          </p:nvPr>
        </p:nvSpPr>
        <p:spPr/>
        <p:txBody>
          <a:bodyPr>
            <a:normAutofit fontScale="70000" lnSpcReduction="20000"/>
          </a:bodyPr>
          <a:lstStyle/>
          <a:p>
            <a:r>
              <a:rPr lang="en-US" dirty="0" smtClean="0"/>
              <a:t>clear - clears out a cache</a:t>
            </a:r>
          </a:p>
          <a:p>
            <a:r>
              <a:rPr lang="en-US" dirty="0" smtClean="0"/>
              <a:t>file - manipulate files for tailing</a:t>
            </a:r>
          </a:p>
          <a:p>
            <a:pPr lvl="1"/>
            <a:r>
              <a:rPr lang="en-US" dirty="0" smtClean="0"/>
              <a:t>add - designate a file for tailing</a:t>
            </a:r>
          </a:p>
          <a:p>
            <a:pPr lvl="1"/>
            <a:r>
              <a:rPr lang="en-US" dirty="0" smtClean="0"/>
              <a:t>delete - delete a tailing of a file</a:t>
            </a:r>
          </a:p>
          <a:p>
            <a:r>
              <a:rPr lang="en-US" dirty="0" smtClean="0"/>
              <a:t>log - add text to the line queue</a:t>
            </a:r>
          </a:p>
          <a:p>
            <a:r>
              <a:rPr lang="en-US" dirty="0" smtClean="0"/>
              <a:t>set - adjust default settings</a:t>
            </a:r>
          </a:p>
          <a:p>
            <a:r>
              <a:rPr lang="en-US" dirty="0" smtClean="0"/>
              <a:t>show - show tail default parameters and state</a:t>
            </a:r>
          </a:p>
          <a:p>
            <a:r>
              <a:rPr lang="en-US" dirty="0" smtClean="0"/>
              <a:t>test - one time pass/fail</a:t>
            </a:r>
          </a:p>
          <a:p>
            <a:pPr lvl="1"/>
            <a:r>
              <a:rPr lang="en-US" dirty="0" smtClean="0"/>
              <a:t>add - add a new tests on the tails</a:t>
            </a:r>
          </a:p>
          <a:p>
            <a:pPr lvl="1"/>
            <a:r>
              <a:rPr lang="en-US" dirty="0" smtClean="0"/>
              <a:t>delete - delete a test on the tails</a:t>
            </a:r>
          </a:p>
          <a:p>
            <a:pPr lvl="0"/>
            <a:r>
              <a:rPr lang="en-US" dirty="0" smtClean="0"/>
              <a:t>watch - continuous monitoring for match</a:t>
            </a:r>
          </a:p>
          <a:p>
            <a:pPr lvl="1"/>
            <a:r>
              <a:rPr lang="en-US" dirty="0" smtClean="0"/>
              <a:t>add - add a new watches on the tails</a:t>
            </a:r>
          </a:p>
          <a:p>
            <a:pPr lvl="1"/>
            <a:r>
              <a:rPr lang="en-US" dirty="0" smtClean="0"/>
              <a:t>delete - delete a watches on the tails</a:t>
            </a:r>
          </a:p>
          <a:p>
            <a:pPr lvl="0"/>
            <a:endParaRPr lang="en-US" dirty="0" smtClean="0"/>
          </a:p>
        </p:txBody>
      </p:sp>
      <p:sp>
        <p:nvSpPr>
          <p:cNvPr id="6" name="Slide Number Placeholder 5"/>
          <p:cNvSpPr>
            <a:spLocks noGrp="1"/>
          </p:cNvSpPr>
          <p:nvPr>
            <p:ph type="sldNum" sz="quarter" idx="12"/>
          </p:nvPr>
        </p:nvSpPr>
        <p:spPr/>
        <p:txBody>
          <a:bodyPr/>
          <a:lstStyle/>
          <a:p>
            <a:fld id="{0F256AF9-741E-4711-A5C8-4D4DAD608518}" type="slidenum">
              <a:rPr lang="en-US" smtClean="0"/>
              <a:pPr/>
              <a:t>19</a:t>
            </a:fld>
            <a:endParaRPr lang="en-US" dirty="0"/>
          </a:p>
        </p:txBody>
      </p:sp>
      <p:sp>
        <p:nvSpPr>
          <p:cNvPr id="7" name="Footer Placeholder 6"/>
          <p:cNvSpPr>
            <a:spLocks noGrp="1"/>
          </p:cNvSpPr>
          <p:nvPr>
            <p:ph type="ftr" sz="quarter" idx="11"/>
          </p:nvPr>
        </p:nvSpPr>
        <p:spPr/>
        <p:txBody>
          <a:bodyPr/>
          <a:lstStyle/>
          <a:p>
            <a:r>
              <a:rPr lang="en-US" smtClean="0"/>
              <a:t>Copyright 2008 Eric Hacker</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Agenda</a:t>
            </a:r>
            <a:endParaRPr lang="en-US" dirty="0"/>
          </a:p>
        </p:txBody>
      </p:sp>
      <p:sp>
        <p:nvSpPr>
          <p:cNvPr id="8" name="Content Placeholder 7"/>
          <p:cNvSpPr>
            <a:spLocks noGrp="1"/>
          </p:cNvSpPr>
          <p:nvPr>
            <p:ph idx="1"/>
          </p:nvPr>
        </p:nvSpPr>
        <p:spPr/>
        <p:txBody>
          <a:bodyPr/>
          <a:lstStyle/>
          <a:p>
            <a:r>
              <a:rPr lang="en-US" dirty="0" smtClean="0"/>
              <a:t>I’m going to talk really fast to cover another 27 slides in less than 25 minutes so there is still 5 minutes for questions. </a:t>
            </a:r>
          </a:p>
          <a:p>
            <a:endParaRPr lang="en-US" dirty="0"/>
          </a:p>
        </p:txBody>
      </p:sp>
      <p:sp>
        <p:nvSpPr>
          <p:cNvPr id="10" name="Footer Placeholder 9"/>
          <p:cNvSpPr>
            <a:spLocks noGrp="1"/>
          </p:cNvSpPr>
          <p:nvPr>
            <p:ph type="ftr" sz="quarter" idx="11"/>
          </p:nvPr>
        </p:nvSpPr>
        <p:spPr/>
        <p:txBody>
          <a:bodyPr/>
          <a:lstStyle/>
          <a:p>
            <a:r>
              <a:rPr lang="en-US" dirty="0" smtClean="0"/>
              <a:t>Copyright 2008 Eric Hacker</a:t>
            </a:r>
            <a:endParaRPr lang="en-US" dirty="0"/>
          </a:p>
        </p:txBody>
      </p:sp>
      <p:sp>
        <p:nvSpPr>
          <p:cNvPr id="9" name="Slide Number Placeholder 8"/>
          <p:cNvSpPr>
            <a:spLocks noGrp="1"/>
          </p:cNvSpPr>
          <p:nvPr>
            <p:ph type="sldNum" sz="quarter" idx="12"/>
          </p:nvPr>
        </p:nvSpPr>
        <p:spPr/>
        <p:txBody>
          <a:bodyPr/>
          <a:lstStyle/>
          <a:p>
            <a:fld id="{0F256AF9-741E-4711-A5C8-4D4DAD608518}" type="slidenum">
              <a:rPr lang="en-US" smtClean="0"/>
              <a:pPr/>
              <a:t>2</a:t>
            </a:fld>
            <a:endParaRPr lang="en-US" dirty="0"/>
          </a:p>
        </p:txBody>
      </p:sp>
      <p:sp>
        <p:nvSpPr>
          <p:cNvPr id="11" name="Smiley Face 10"/>
          <p:cNvSpPr/>
          <p:nvPr/>
        </p:nvSpPr>
        <p:spPr>
          <a:xfrm>
            <a:off x="2895600" y="3124200"/>
            <a:ext cx="3200400" cy="3124200"/>
          </a:xfrm>
          <a:prstGeom prst="smileyFac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Tail Test/Watch Parameters</a:t>
            </a:r>
            <a:endParaRPr lang="en-US" dirty="0"/>
          </a:p>
        </p:txBody>
      </p:sp>
      <p:sp>
        <p:nvSpPr>
          <p:cNvPr id="3" name="Text Placeholder 2"/>
          <p:cNvSpPr>
            <a:spLocks noGrp="1"/>
          </p:cNvSpPr>
          <p:nvPr>
            <p:ph type="body" idx="1"/>
          </p:nvPr>
        </p:nvSpPr>
        <p:spPr/>
        <p:txBody>
          <a:bodyPr>
            <a:normAutofit fontScale="85000" lnSpcReduction="20000"/>
          </a:bodyPr>
          <a:lstStyle/>
          <a:p>
            <a:r>
              <a:rPr lang="en-US" dirty="0" smtClean="0"/>
              <a:t>ordered - process tests in order set or not</a:t>
            </a:r>
          </a:p>
          <a:p>
            <a:r>
              <a:rPr lang="en-US" dirty="0" err="1" smtClean="0"/>
              <a:t>line_max_cache</a:t>
            </a:r>
            <a:r>
              <a:rPr lang="en-US" dirty="0" smtClean="0"/>
              <a:t> - line history for tests that get set after event</a:t>
            </a:r>
          </a:p>
          <a:p>
            <a:r>
              <a:rPr lang="en-US" dirty="0" err="1" smtClean="0"/>
              <a:t>line_hold_time</a:t>
            </a:r>
            <a:r>
              <a:rPr lang="en-US" dirty="0" smtClean="0"/>
              <a:t> - time to hold a line in the cache</a:t>
            </a:r>
          </a:p>
          <a:p>
            <a:r>
              <a:rPr lang="en-US" dirty="0" err="1" smtClean="0"/>
              <a:t>test_max_lines</a:t>
            </a:r>
            <a:r>
              <a:rPr lang="en-US" dirty="0" smtClean="0"/>
              <a:t> -  how many lines a test will observe before failing</a:t>
            </a:r>
          </a:p>
          <a:p>
            <a:r>
              <a:rPr lang="en-US" dirty="0" err="1" smtClean="0"/>
              <a:t>test_match_times</a:t>
            </a:r>
            <a:r>
              <a:rPr lang="en-US" dirty="0" smtClean="0"/>
              <a:t> - how many times a test should match</a:t>
            </a:r>
          </a:p>
          <a:p>
            <a:r>
              <a:rPr lang="en-US" dirty="0" err="1" smtClean="0"/>
              <a:t>test_ttl</a:t>
            </a:r>
            <a:r>
              <a:rPr lang="en-US" dirty="0" smtClean="0"/>
              <a:t> - time to live for a test before failing</a:t>
            </a:r>
          </a:p>
          <a:p>
            <a:r>
              <a:rPr lang="en-US" dirty="0" err="1" smtClean="0"/>
              <a:t>test_verbose</a:t>
            </a:r>
            <a:r>
              <a:rPr lang="en-US" dirty="0" smtClean="0"/>
              <a:t> - test debugging</a:t>
            </a:r>
          </a:p>
          <a:p>
            <a:r>
              <a:rPr lang="en-US" dirty="0" err="1" smtClean="0"/>
              <a:t>test_feedback</a:t>
            </a:r>
            <a:r>
              <a:rPr lang="en-US" dirty="0" smtClean="0"/>
              <a:t> - detailed reporting </a:t>
            </a:r>
            <a:r>
              <a:rPr lang="en-US" dirty="0" err="1" smtClean="0"/>
              <a:t>vs</a:t>
            </a:r>
            <a:r>
              <a:rPr lang="en-US" dirty="0" smtClean="0"/>
              <a:t> pass/fail</a:t>
            </a:r>
            <a:endParaRPr lang="en-US" dirty="0" smtClean="0"/>
          </a:p>
        </p:txBody>
      </p:sp>
      <p:sp>
        <p:nvSpPr>
          <p:cNvPr id="6" name="Slide Number Placeholder 5"/>
          <p:cNvSpPr>
            <a:spLocks noGrp="1"/>
          </p:cNvSpPr>
          <p:nvPr>
            <p:ph type="sldNum" sz="quarter" idx="12"/>
          </p:nvPr>
        </p:nvSpPr>
        <p:spPr/>
        <p:txBody>
          <a:bodyPr/>
          <a:lstStyle/>
          <a:p>
            <a:fld id="{0F256AF9-741E-4711-A5C8-4D4DAD608518}" type="slidenum">
              <a:rPr lang="en-US" smtClean="0"/>
              <a:pPr/>
              <a:t>20</a:t>
            </a:fld>
            <a:endParaRPr lang="en-US" dirty="0"/>
          </a:p>
        </p:txBody>
      </p:sp>
      <p:sp>
        <p:nvSpPr>
          <p:cNvPr id="7" name="Footer Placeholder 6"/>
          <p:cNvSpPr>
            <a:spLocks noGrp="1"/>
          </p:cNvSpPr>
          <p:nvPr>
            <p:ph type="ftr" sz="quarter" idx="11"/>
          </p:nvPr>
        </p:nvSpPr>
        <p:spPr/>
        <p:txBody>
          <a:bodyPr/>
          <a:lstStyle/>
          <a:p>
            <a:r>
              <a:rPr lang="en-US" smtClean="0"/>
              <a:t>Copyright 2008 Eric Hacker</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Running tests</a:t>
            </a:r>
            <a:endParaRPr lang="en-US" dirty="0"/>
          </a:p>
        </p:txBody>
      </p:sp>
      <p:sp>
        <p:nvSpPr>
          <p:cNvPr id="3" name="Text Placeholder 2"/>
          <p:cNvSpPr>
            <a:spLocks noGrp="1"/>
          </p:cNvSpPr>
          <p:nvPr>
            <p:ph type="body" idx="1"/>
          </p:nvPr>
        </p:nvSpPr>
        <p:spPr/>
        <p:txBody>
          <a:bodyPr>
            <a:normAutofit fontScale="92500" lnSpcReduction="10000"/>
          </a:bodyPr>
          <a:lstStyle/>
          <a:p>
            <a:r>
              <a:rPr lang="en-US" dirty="0" smtClean="0"/>
              <a:t>Tests complete asynchronously</a:t>
            </a:r>
          </a:p>
          <a:p>
            <a:pPr lvl="1"/>
            <a:r>
              <a:rPr lang="en-US" dirty="0" smtClean="0"/>
              <a:t>That changes a lot of things from typical software tests</a:t>
            </a:r>
          </a:p>
          <a:p>
            <a:r>
              <a:rPr lang="en-US" dirty="0" smtClean="0"/>
              <a:t>Tests are queued and then run</a:t>
            </a:r>
          </a:p>
          <a:p>
            <a:pPr lvl="1"/>
            <a:r>
              <a:rPr lang="en-US" dirty="0" smtClean="0"/>
              <a:t>Timing is hard to predict</a:t>
            </a:r>
          </a:p>
          <a:p>
            <a:pPr lvl="1"/>
            <a:r>
              <a:rPr lang="en-US" dirty="0" smtClean="0"/>
              <a:t>Extra test commands for coordination</a:t>
            </a:r>
          </a:p>
          <a:p>
            <a:r>
              <a:rPr lang="en-US" dirty="0" smtClean="0"/>
              <a:t>Timers are used to terminate test script if it fails to complete</a:t>
            </a:r>
          </a:p>
          <a:p>
            <a:r>
              <a:rPr lang="en-US" dirty="0" smtClean="0"/>
              <a:t>Script</a:t>
            </a:r>
            <a:r>
              <a:rPr lang="en-US" baseline="0" dirty="0" smtClean="0"/>
              <a:t> n</a:t>
            </a:r>
            <a:r>
              <a:rPr lang="en-US" dirty="0" smtClean="0"/>
              <a:t>eeds to shutdown its XMPP transport in order for test to complete</a:t>
            </a:r>
          </a:p>
        </p:txBody>
      </p:sp>
      <p:sp>
        <p:nvSpPr>
          <p:cNvPr id="6" name="Slide Number Placeholder 5"/>
          <p:cNvSpPr>
            <a:spLocks noGrp="1"/>
          </p:cNvSpPr>
          <p:nvPr>
            <p:ph type="sldNum" sz="quarter" idx="12"/>
          </p:nvPr>
        </p:nvSpPr>
        <p:spPr/>
        <p:txBody>
          <a:bodyPr/>
          <a:lstStyle/>
          <a:p>
            <a:fld id="{0F256AF9-741E-4711-A5C8-4D4DAD608518}" type="slidenum">
              <a:rPr lang="en-US" smtClean="0"/>
              <a:pPr/>
              <a:t>21</a:t>
            </a:fld>
            <a:endParaRPr lang="en-US" dirty="0"/>
          </a:p>
        </p:txBody>
      </p:sp>
      <p:sp>
        <p:nvSpPr>
          <p:cNvPr id="7" name="Footer Placeholder 6"/>
          <p:cNvSpPr>
            <a:spLocks noGrp="1"/>
          </p:cNvSpPr>
          <p:nvPr>
            <p:ph type="ftr" sz="quarter" idx="11"/>
          </p:nvPr>
        </p:nvSpPr>
        <p:spPr/>
        <p:txBody>
          <a:bodyPr/>
          <a:lstStyle/>
          <a:p>
            <a:r>
              <a:rPr lang="en-US" smtClean="0"/>
              <a:t>Copyright 2008 Eric Hacker</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4419600" y="2362200"/>
            <a:ext cx="4495800" cy="25146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spAutoFit/>
          </a:bodyPr>
          <a:lstStyle/>
          <a:p>
            <a:r>
              <a:rPr lang="en-US" dirty="0" smtClean="0"/>
              <a:t>Writing a test script: Setup</a:t>
            </a:r>
            <a:endParaRPr lang="en-US" dirty="0"/>
          </a:p>
        </p:txBody>
      </p:sp>
      <p:sp>
        <p:nvSpPr>
          <p:cNvPr id="3" name="Text Placeholder 2"/>
          <p:cNvSpPr>
            <a:spLocks noGrp="1"/>
          </p:cNvSpPr>
          <p:nvPr>
            <p:ph sz="half" idx="1"/>
          </p:nvPr>
        </p:nvSpPr>
        <p:spPr/>
        <p:txBody>
          <a:bodyPr/>
          <a:lstStyle/>
          <a:p>
            <a:r>
              <a:rPr lang="en-US" dirty="0" smtClean="0"/>
              <a:t>Hack</a:t>
            </a:r>
            <a:r>
              <a:rPr lang="en-US" dirty="0" smtClean="0"/>
              <a:t> an existing test script!</a:t>
            </a:r>
          </a:p>
          <a:p>
            <a:r>
              <a:rPr lang="en-US" dirty="0" smtClean="0"/>
              <a:t>Import modules required</a:t>
            </a:r>
          </a:p>
          <a:p>
            <a:r>
              <a:rPr lang="en-US" dirty="0" smtClean="0"/>
              <a:t>Load optional packages</a:t>
            </a:r>
          </a:p>
          <a:p>
            <a:r>
              <a:rPr lang="en-US" dirty="0" smtClean="0"/>
              <a:t>Set up transport</a:t>
            </a:r>
          </a:p>
          <a:p>
            <a:r>
              <a:rPr lang="en-US" dirty="0" smtClean="0"/>
              <a:t>Set up Test Master</a:t>
            </a:r>
          </a:p>
          <a:p>
            <a:r>
              <a:rPr lang="en-US" dirty="0" smtClean="0"/>
              <a:t>Set up local and remote test agents</a:t>
            </a:r>
          </a:p>
        </p:txBody>
      </p:sp>
      <p:pic>
        <p:nvPicPr>
          <p:cNvPr id="5" name="Content Placeholder 4" descr="IPS_Testing_probs.png"/>
          <p:cNvPicPr>
            <a:picLocks noGrp="1" noChangeAspect="1"/>
          </p:cNvPicPr>
          <p:nvPr>
            <p:ph sz="half" idx="2"/>
          </p:nvPr>
        </p:nvPicPr>
        <p:blipFill>
          <a:blip r:embed="rId2"/>
          <a:stretch>
            <a:fillRect/>
          </a:stretch>
        </p:blipFill>
        <p:spPr>
          <a:xfrm>
            <a:off x="4648200" y="3280203"/>
            <a:ext cx="4038600" cy="1165956"/>
          </a:xfrm>
        </p:spPr>
      </p:pic>
      <p:sp>
        <p:nvSpPr>
          <p:cNvPr id="7" name="TextBox 6"/>
          <p:cNvSpPr txBox="1"/>
          <p:nvPr/>
        </p:nvSpPr>
        <p:spPr>
          <a:xfrm>
            <a:off x="4343400" y="2667000"/>
            <a:ext cx="1295400" cy="584775"/>
          </a:xfrm>
          <a:prstGeom prst="rect">
            <a:avLst/>
          </a:prstGeom>
          <a:noFill/>
        </p:spPr>
        <p:txBody>
          <a:bodyPr wrap="square" rtlCol="0">
            <a:spAutoFit/>
          </a:bodyPr>
          <a:lstStyle/>
          <a:p>
            <a:pPr algn="ctr"/>
            <a:r>
              <a:rPr lang="en-US" sz="1600" dirty="0" smtClean="0"/>
              <a:t>Test Master (Local)</a:t>
            </a:r>
            <a:endParaRPr lang="en-US" sz="1600" dirty="0"/>
          </a:p>
        </p:txBody>
      </p:sp>
      <p:sp>
        <p:nvSpPr>
          <p:cNvPr id="8" name="TextBox 7"/>
          <p:cNvSpPr txBox="1"/>
          <p:nvPr/>
        </p:nvSpPr>
        <p:spPr>
          <a:xfrm>
            <a:off x="7772400" y="2895600"/>
            <a:ext cx="914400" cy="338554"/>
          </a:xfrm>
          <a:prstGeom prst="rect">
            <a:avLst/>
          </a:prstGeom>
          <a:noFill/>
        </p:spPr>
        <p:txBody>
          <a:bodyPr wrap="square" rtlCol="0">
            <a:spAutoFit/>
          </a:bodyPr>
          <a:lstStyle/>
          <a:p>
            <a:r>
              <a:rPr lang="en-US" sz="1600" dirty="0" smtClean="0"/>
              <a:t>Remote</a:t>
            </a:r>
            <a:endParaRPr lang="en-US" sz="1600" dirty="0"/>
          </a:p>
        </p:txBody>
      </p:sp>
      <p:sp>
        <p:nvSpPr>
          <p:cNvPr id="9" name="Slide Number Placeholder 8"/>
          <p:cNvSpPr>
            <a:spLocks noGrp="1"/>
          </p:cNvSpPr>
          <p:nvPr>
            <p:ph type="sldNum" sz="quarter" idx="12"/>
          </p:nvPr>
        </p:nvSpPr>
        <p:spPr/>
        <p:txBody>
          <a:bodyPr/>
          <a:lstStyle/>
          <a:p>
            <a:fld id="{0F256AF9-741E-4711-A5C8-4D4DAD608518}" type="slidenum">
              <a:rPr lang="en-US" smtClean="0"/>
              <a:pPr/>
              <a:t>22</a:t>
            </a:fld>
            <a:endParaRPr lang="en-US"/>
          </a:p>
        </p:txBody>
      </p:sp>
      <p:sp>
        <p:nvSpPr>
          <p:cNvPr id="10" name="Footer Placeholder 9"/>
          <p:cNvSpPr>
            <a:spLocks noGrp="1"/>
          </p:cNvSpPr>
          <p:nvPr>
            <p:ph type="ftr" sz="quarter" idx="11"/>
          </p:nvPr>
        </p:nvSpPr>
        <p:spPr/>
        <p:txBody>
          <a:bodyPr/>
          <a:lstStyle/>
          <a:p>
            <a:r>
              <a:rPr lang="en-US" smtClean="0"/>
              <a:t>Copyright 2008 Eric Hacker</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dissolve">
                                      <p:cBhvr>
                                        <p:cTn id="10" dur="500"/>
                                        <p:tgtEl>
                                          <p:spTgt spid="7"/>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dissolve">
                                      <p:cBhvr>
                                        <p:cTn id="13" dur="500"/>
                                        <p:tgtEl>
                                          <p:spTgt spid="8"/>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dissolve">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295400"/>
            <a:ext cx="8229600" cy="4830763"/>
          </a:xfrm>
        </p:spPr>
        <p:txBody>
          <a:bodyPr/>
          <a:lstStyle/>
          <a:p>
            <a:pPr>
              <a:buNone/>
            </a:pPr>
            <a:r>
              <a:rPr lang="en-US" sz="1600" b="1" dirty="0" smtClean="0">
                <a:latin typeface="Courier New" pitchFamily="49" charset="0"/>
                <a:cs typeface="Courier New" pitchFamily="49" charset="0"/>
              </a:rPr>
              <a:t># </a:t>
            </a:r>
            <a:r>
              <a:rPr lang="en-US" sz="1600" b="1" dirty="0" smtClean="0">
                <a:latin typeface="Courier New" pitchFamily="49" charset="0"/>
                <a:cs typeface="Courier New" pitchFamily="49" charset="0"/>
              </a:rPr>
              <a:t>Remote up?</a:t>
            </a:r>
          </a:p>
          <a:p>
            <a:pPr>
              <a:buNone/>
            </a:pPr>
            <a:r>
              <a:rPr lang="en-US" sz="1600" b="1" dirty="0" smtClean="0">
                <a:latin typeface="Courier New" pitchFamily="49" charset="0"/>
                <a:cs typeface="Courier New" pitchFamily="49" charset="0"/>
              </a:rPr>
              <a:t>$remote-&gt;ok('status');</a:t>
            </a:r>
          </a:p>
          <a:p>
            <a:pPr>
              <a:buNone/>
            </a:pPr>
            <a:endParaRPr lang="en-US" sz="1600" b="1" dirty="0" smtClean="0">
              <a:latin typeface="Courier New" pitchFamily="49" charset="0"/>
              <a:cs typeface="Courier New" pitchFamily="49" charset="0"/>
            </a:endParaRPr>
          </a:p>
          <a:p>
            <a:pPr>
              <a:buNone/>
            </a:pPr>
            <a:r>
              <a:rPr lang="en-US" sz="1600" b="1" dirty="0" smtClean="0">
                <a:latin typeface="Courier New" pitchFamily="49" charset="0"/>
                <a:cs typeface="Courier New" pitchFamily="49" charset="0"/>
              </a:rPr>
              <a:t># get </a:t>
            </a:r>
            <a:r>
              <a:rPr lang="en-US" sz="1600" b="1" dirty="0" smtClean="0">
                <a:latin typeface="Courier New" pitchFamily="49" charset="0"/>
                <a:cs typeface="Courier New" pitchFamily="49" charset="0"/>
              </a:rPr>
              <a:t>remote </a:t>
            </a:r>
            <a:r>
              <a:rPr lang="en-US" sz="1600" b="1" dirty="0" smtClean="0">
                <a:latin typeface="Courier New" pitchFamily="49" charset="0"/>
                <a:cs typeface="Courier New" pitchFamily="49" charset="0"/>
              </a:rPr>
              <a:t>IP address</a:t>
            </a:r>
          </a:p>
          <a:p>
            <a:pPr>
              <a:buNone/>
            </a:pPr>
            <a:r>
              <a:rPr lang="en-US" sz="1600" b="1" dirty="0" smtClean="0">
                <a:latin typeface="Courier New" pitchFamily="49" charset="0"/>
                <a:cs typeface="Courier New" pitchFamily="49" charset="0"/>
              </a:rPr>
              <a:t>$remote-&gt;ok('Control show </a:t>
            </a:r>
            <a:r>
              <a:rPr lang="en-US" sz="1600" b="1" dirty="0" err="1" smtClean="0">
                <a:latin typeface="Courier New" pitchFamily="49" charset="0"/>
                <a:cs typeface="Courier New" pitchFamily="49" charset="0"/>
              </a:rPr>
              <a:t>local_address</a:t>
            </a:r>
            <a:r>
              <a:rPr lang="en-US" sz="1600" b="1" dirty="0" smtClean="0">
                <a:latin typeface="Courier New" pitchFamily="49" charset="0"/>
                <a:cs typeface="Courier New" pitchFamily="49" charset="0"/>
              </a:rPr>
              <a:t>');</a:t>
            </a:r>
          </a:p>
          <a:p>
            <a:pPr>
              <a:buNone/>
            </a:pPr>
            <a:r>
              <a:rPr lang="en-US" sz="1600" b="1" dirty="0" smtClean="0">
                <a:latin typeface="Courier New" pitchFamily="49" charset="0"/>
                <a:cs typeface="Courier New" pitchFamily="49" charset="0"/>
              </a:rPr>
              <a:t>my $target = $remote-&gt;</a:t>
            </a:r>
            <a:r>
              <a:rPr lang="en-US" sz="1600" b="1" dirty="0" err="1" smtClean="0">
                <a:latin typeface="Courier New" pitchFamily="49" charset="0"/>
                <a:cs typeface="Courier New" pitchFamily="49" charset="0"/>
              </a:rPr>
              <a:t>get_param</a:t>
            </a:r>
            <a:r>
              <a:rPr lang="en-US" sz="1600" b="1" dirty="0" smtClean="0">
                <a:latin typeface="Courier New" pitchFamily="49" charset="0"/>
                <a:cs typeface="Courier New" pitchFamily="49" charset="0"/>
              </a:rPr>
              <a:t>('local_address','',30);</a:t>
            </a:r>
          </a:p>
          <a:p>
            <a:pPr>
              <a:buNone/>
            </a:pPr>
            <a:endParaRPr lang="en-US" sz="1600" b="1" dirty="0" smtClean="0">
              <a:latin typeface="Courier New" pitchFamily="49" charset="0"/>
              <a:cs typeface="Courier New" pitchFamily="49" charset="0"/>
            </a:endParaRPr>
          </a:p>
          <a:p>
            <a:pPr>
              <a:buNone/>
            </a:pPr>
            <a:r>
              <a:rPr lang="en-US" sz="1600" b="1" dirty="0" smtClean="0">
                <a:latin typeface="Courier New" pitchFamily="49" charset="0"/>
                <a:cs typeface="Courier New" pitchFamily="49" charset="0"/>
              </a:rPr>
              <a:t>#add a new response to the </a:t>
            </a:r>
            <a:r>
              <a:rPr lang="en-US" sz="1600" b="1" dirty="0" err="1" smtClean="0">
                <a:latin typeface="Courier New" pitchFamily="49" charset="0"/>
                <a:cs typeface="Courier New" pitchFamily="49" charset="0"/>
              </a:rPr>
              <a:t>webserver</a:t>
            </a:r>
            <a:endParaRPr lang="en-US" sz="1600" b="1" dirty="0" smtClean="0">
              <a:latin typeface="Courier New" pitchFamily="49" charset="0"/>
              <a:cs typeface="Courier New" pitchFamily="49" charset="0"/>
            </a:endParaRPr>
          </a:p>
          <a:p>
            <a:pPr>
              <a:buNone/>
            </a:pPr>
            <a:r>
              <a:rPr lang="en-US" sz="1600" b="1" dirty="0" smtClean="0">
                <a:latin typeface="Courier New" pitchFamily="49" charset="0"/>
                <a:cs typeface="Courier New" pitchFamily="49" charset="0"/>
              </a:rPr>
              <a:t>$remote-&gt;ok('</a:t>
            </a:r>
            <a:r>
              <a:rPr lang="en-US" sz="1600" b="1" dirty="0" err="1" smtClean="0">
                <a:latin typeface="Courier New" pitchFamily="49" charset="0"/>
                <a:cs typeface="Courier New" pitchFamily="49" charset="0"/>
              </a:rPr>
              <a:t>httpd</a:t>
            </a:r>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uri</a:t>
            </a:r>
            <a:r>
              <a:rPr lang="en-US" sz="1600" b="1" dirty="0" smtClean="0">
                <a:latin typeface="Courier New" pitchFamily="49" charset="0"/>
                <a:cs typeface="Courier New" pitchFamily="49" charset="0"/>
              </a:rPr>
              <a:t> add </a:t>
            </a:r>
            <a:r>
              <a:rPr lang="en-US" sz="1600" b="1" dirty="0" err="1" smtClean="0">
                <a:latin typeface="Courier New" pitchFamily="49" charset="0"/>
                <a:cs typeface="Courier New" pitchFamily="49" charset="0"/>
              </a:rPr>
              <a:t>regex</a:t>
            </a:r>
            <a:r>
              <a:rPr lang="en-US" sz="1600" b="1" dirty="0" smtClean="0">
                <a:latin typeface="Courier New" pitchFamily="49" charset="0"/>
                <a:cs typeface="Courier New" pitchFamily="49" charset="0"/>
              </a:rPr>
              <a:t>=/okgo.* </a:t>
            </a:r>
            <a:r>
              <a:rPr lang="en-US" sz="1600" b="1" dirty="0" smtClean="0">
                <a:latin typeface="Courier New" pitchFamily="49" charset="0"/>
                <a:cs typeface="Courier New" pitchFamily="49" charset="0"/>
              </a:rPr>
              <a:t>response=OK200');</a:t>
            </a:r>
          </a:p>
          <a:p>
            <a:pPr>
              <a:buNone/>
            </a:pPr>
            <a:endParaRPr lang="en-US" sz="1600" b="1" dirty="0" smtClean="0">
              <a:latin typeface="Courier New" pitchFamily="49" charset="0"/>
              <a:cs typeface="Courier New" pitchFamily="49" charset="0"/>
            </a:endParaRPr>
          </a:p>
          <a:p>
            <a:pPr>
              <a:buNone/>
            </a:pPr>
            <a:r>
              <a:rPr lang="en-US" sz="1600" b="1" dirty="0" smtClean="0">
                <a:latin typeface="Courier New" pitchFamily="49" charset="0"/>
                <a:cs typeface="Courier New" pitchFamily="49" charset="0"/>
              </a:rPr>
              <a:t># start remote web server with logging</a:t>
            </a:r>
          </a:p>
          <a:p>
            <a:pPr>
              <a:buNone/>
            </a:pPr>
            <a:r>
              <a:rPr lang="nn-NO" sz="1600" b="1" dirty="0" smtClean="0">
                <a:latin typeface="Courier New" pitchFamily="49" charset="0"/>
                <a:cs typeface="Courier New" pitchFamily="49" charset="0"/>
              </a:rPr>
              <a:t>$remote-&gt;ok('httpd set logging');</a:t>
            </a:r>
          </a:p>
          <a:p>
            <a:pPr>
              <a:buNone/>
            </a:pPr>
            <a:r>
              <a:rPr lang="fr-FR" sz="1600" b="1" dirty="0" smtClean="0">
                <a:latin typeface="Courier New" pitchFamily="49" charset="0"/>
                <a:cs typeface="Courier New" pitchFamily="49" charset="0"/>
              </a:rPr>
              <a:t>$</a:t>
            </a:r>
            <a:r>
              <a:rPr lang="fr-FR" sz="1600" b="1" dirty="0" err="1" smtClean="0">
                <a:latin typeface="Courier New" pitchFamily="49" charset="0"/>
                <a:cs typeface="Courier New" pitchFamily="49" charset="0"/>
              </a:rPr>
              <a:t>remote</a:t>
            </a:r>
            <a:r>
              <a:rPr lang="fr-FR" sz="1600" b="1" dirty="0" smtClean="0">
                <a:latin typeface="Courier New" pitchFamily="49" charset="0"/>
                <a:cs typeface="Courier New" pitchFamily="49" charset="0"/>
              </a:rPr>
              <a:t>-&gt;ok('</a:t>
            </a:r>
            <a:r>
              <a:rPr lang="fr-FR" sz="1600" b="1" dirty="0" err="1" smtClean="0">
                <a:latin typeface="Courier New" pitchFamily="49" charset="0"/>
                <a:cs typeface="Courier New" pitchFamily="49" charset="0"/>
              </a:rPr>
              <a:t>httpd</a:t>
            </a:r>
            <a:r>
              <a:rPr lang="fr-FR" sz="1600" b="1" dirty="0" smtClean="0">
                <a:latin typeface="Courier New" pitchFamily="49" charset="0"/>
                <a:cs typeface="Courier New" pitchFamily="49" charset="0"/>
              </a:rPr>
              <a:t> </a:t>
            </a:r>
            <a:r>
              <a:rPr lang="fr-FR" sz="1600" b="1" dirty="0" err="1" smtClean="0">
                <a:latin typeface="Courier New" pitchFamily="49" charset="0"/>
                <a:cs typeface="Courier New" pitchFamily="49" charset="0"/>
              </a:rPr>
              <a:t>spawn</a:t>
            </a:r>
            <a:r>
              <a:rPr lang="fr-FR" sz="1600" b="1" dirty="0" smtClean="0">
                <a:latin typeface="Courier New" pitchFamily="49" charset="0"/>
                <a:cs typeface="Courier New" pitchFamily="49" charset="0"/>
              </a:rPr>
              <a:t> </a:t>
            </a:r>
            <a:r>
              <a:rPr lang="fr-FR" sz="1600" b="1" dirty="0" smtClean="0">
                <a:latin typeface="Courier New" pitchFamily="49" charset="0"/>
                <a:cs typeface="Courier New" pitchFamily="49" charset="0"/>
              </a:rPr>
              <a:t>port=80');</a:t>
            </a:r>
            <a:r>
              <a:rPr lang="en-US" sz="1600" b="1" dirty="0" smtClean="0">
                <a:latin typeface="Courier New" pitchFamily="49" charset="0"/>
                <a:cs typeface="Courier New" pitchFamily="49" charset="0"/>
              </a:rPr>
              <a:t> </a:t>
            </a:r>
          </a:p>
          <a:p>
            <a:pPr>
              <a:buNone/>
            </a:pPr>
            <a:endParaRPr lang="en-US" sz="1600" b="1" dirty="0" smtClean="0">
              <a:latin typeface="Courier New" pitchFamily="49" charset="0"/>
              <a:cs typeface="Courier New" pitchFamily="49" charset="0"/>
            </a:endParaRPr>
          </a:p>
          <a:p>
            <a:pPr>
              <a:buNone/>
            </a:pPr>
            <a:r>
              <a:rPr lang="en-US" sz="1600" b="1" dirty="0" smtClean="0">
                <a:latin typeface="Courier New" pitchFamily="49" charset="0"/>
                <a:cs typeface="Courier New" pitchFamily="49" charset="0"/>
              </a:rPr>
              <a:t># </a:t>
            </a:r>
            <a:r>
              <a:rPr lang="en-US" sz="1600" b="1" dirty="0" smtClean="0">
                <a:latin typeface="Courier New" pitchFamily="49" charset="0"/>
                <a:cs typeface="Courier New" pitchFamily="49" charset="0"/>
              </a:rPr>
              <a:t>make sure those actions completed before proceeding</a:t>
            </a:r>
          </a:p>
          <a:p>
            <a:pPr>
              <a:buNone/>
            </a:pPr>
            <a:r>
              <a:rPr lang="en-US" sz="1600" b="1" dirty="0" smtClean="0">
                <a:latin typeface="Courier New" pitchFamily="49" charset="0"/>
                <a:cs typeface="Courier New" pitchFamily="49" charset="0"/>
              </a:rPr>
              <a:t>$</a:t>
            </a:r>
            <a:r>
              <a:rPr lang="en-US" sz="1600" b="1" dirty="0" err="1" smtClean="0">
                <a:latin typeface="Courier New" pitchFamily="49" charset="0"/>
                <a:cs typeface="Courier New" pitchFamily="49" charset="0"/>
              </a:rPr>
              <a:t>test_master</a:t>
            </a:r>
            <a:r>
              <a:rPr lang="en-US" sz="1600" b="1" dirty="0" smtClean="0">
                <a:latin typeface="Courier New" pitchFamily="49" charset="0"/>
                <a:cs typeface="Courier New" pitchFamily="49" charset="0"/>
              </a:rPr>
              <a:t>-&gt;done;</a:t>
            </a:r>
          </a:p>
          <a:p>
            <a:pPr>
              <a:buNone/>
            </a:pPr>
            <a:endParaRPr lang="en-US" sz="1600" b="1" dirty="0" smtClean="0">
              <a:latin typeface="Courier New" pitchFamily="49" charset="0"/>
              <a:cs typeface="Courier New" pitchFamily="49" charset="0"/>
            </a:endParaRPr>
          </a:p>
          <a:p>
            <a:pPr marL="342900" marR="0" indent="-342900" algn="l" defTabSz="914400" rtl="0" eaLnBrk="1" fontAlgn="base" latinLnBrk="0" hangingPunct="1">
              <a:lnSpc>
                <a:spcPct val="90000"/>
              </a:lnSpc>
              <a:spcBef>
                <a:spcPct val="35000"/>
              </a:spcBef>
              <a:spcAft>
                <a:spcPct val="0"/>
              </a:spcAft>
              <a:buClr>
                <a:schemeClr val="hlink"/>
              </a:buClr>
              <a:buSzPct val="80000"/>
              <a:buFont typeface="Monotype Sorts" pitchFamily="2" charset="2"/>
              <a:buNone/>
              <a:tabLst/>
              <a:defRPr/>
            </a:pPr>
            <a:endParaRPr lang="fr-FR" sz="1600" b="1" dirty="0" smtClean="0">
              <a:latin typeface="Courier New" pitchFamily="49" charset="0"/>
              <a:cs typeface="Courier New" pitchFamily="49" charset="0"/>
            </a:endParaRPr>
          </a:p>
          <a:p>
            <a:endParaRPr lang="en-US" sz="1400" dirty="0"/>
          </a:p>
        </p:txBody>
      </p:sp>
      <p:sp>
        <p:nvSpPr>
          <p:cNvPr id="4" name="TextBox 3"/>
          <p:cNvSpPr txBox="1"/>
          <p:nvPr/>
        </p:nvSpPr>
        <p:spPr>
          <a:xfrm>
            <a:off x="440572" y="609600"/>
            <a:ext cx="7402476" cy="738664"/>
          </a:xfrm>
          <a:prstGeom prst="rect">
            <a:avLst/>
          </a:prstGeom>
          <a:noFill/>
        </p:spPr>
        <p:txBody>
          <a:bodyPr wrap="none" rtlCol="0">
            <a:spAutoFit/>
          </a:bodyPr>
          <a:lstStyle/>
          <a:p>
            <a:r>
              <a:rPr lang="en-US" sz="2400" dirty="0" smtClean="0">
                <a:cs typeface="Courier New" pitchFamily="49" charset="0"/>
              </a:rPr>
              <a:t>Test </a:t>
            </a:r>
            <a:r>
              <a:rPr lang="en-US" sz="2400" dirty="0" smtClean="0">
                <a:cs typeface="Courier New" pitchFamily="49" charset="0"/>
              </a:rPr>
              <a:t>format:   &lt;</a:t>
            </a:r>
            <a:r>
              <a:rPr lang="en-US" sz="2400" dirty="0" smtClean="0">
                <a:cs typeface="Courier New" pitchFamily="49" charset="0"/>
              </a:rPr>
              <a:t>agent object&gt; -&gt; &lt;test function&gt;(command)</a:t>
            </a:r>
          </a:p>
          <a:p>
            <a:endParaRPr lang="en-US" dirty="0"/>
          </a:p>
        </p:txBody>
      </p:sp>
      <p:sp>
        <p:nvSpPr>
          <p:cNvPr id="6" name="Slide Number Placeholder 5"/>
          <p:cNvSpPr>
            <a:spLocks noGrp="1"/>
          </p:cNvSpPr>
          <p:nvPr>
            <p:ph type="sldNum" sz="quarter" idx="12"/>
          </p:nvPr>
        </p:nvSpPr>
        <p:spPr/>
        <p:txBody>
          <a:bodyPr/>
          <a:lstStyle/>
          <a:p>
            <a:fld id="{0F256AF9-741E-4711-A5C8-4D4DAD608518}" type="slidenum">
              <a:rPr lang="en-US" smtClean="0"/>
              <a:pPr/>
              <a:t>23</a:t>
            </a:fld>
            <a:endParaRPr lang="en-US" dirty="0"/>
          </a:p>
        </p:txBody>
      </p:sp>
      <p:sp>
        <p:nvSpPr>
          <p:cNvPr id="7" name="Footer Placeholder 6"/>
          <p:cNvSpPr>
            <a:spLocks noGrp="1"/>
          </p:cNvSpPr>
          <p:nvPr>
            <p:ph type="ftr" sz="quarter" idx="11"/>
          </p:nvPr>
        </p:nvSpPr>
        <p:spPr/>
        <p:txBody>
          <a:bodyPr/>
          <a:lstStyle/>
          <a:p>
            <a:r>
              <a:rPr lang="en-US" smtClean="0"/>
              <a:t>Copyright 2008 Eric Hacker</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8600" y="1143000"/>
            <a:ext cx="8610600" cy="4983163"/>
          </a:xfrm>
        </p:spPr>
        <p:txBody>
          <a:bodyPr>
            <a:normAutofit/>
          </a:bodyPr>
          <a:lstStyle/>
          <a:p>
            <a:pPr>
              <a:buNone/>
            </a:pPr>
            <a:r>
              <a:rPr lang="en-US" sz="1600" b="1" dirty="0" smtClean="0">
                <a:latin typeface="Courier New" pitchFamily="49" charset="0"/>
                <a:cs typeface="Courier New" pitchFamily="49" charset="0"/>
              </a:rPr>
              <a:t># </a:t>
            </a:r>
            <a:r>
              <a:rPr lang="en-US" sz="1600" b="1" dirty="0" smtClean="0">
                <a:latin typeface="Courier New" pitchFamily="49" charset="0"/>
                <a:cs typeface="Courier New" pitchFamily="49" charset="0"/>
              </a:rPr>
              <a:t>have local query </a:t>
            </a:r>
            <a:r>
              <a:rPr lang="en-US" sz="1600" b="1" dirty="0" smtClean="0">
                <a:latin typeface="Courier New" pitchFamily="49" charset="0"/>
                <a:cs typeface="Courier New" pitchFamily="49" charset="0"/>
              </a:rPr>
              <a:t>the remote </a:t>
            </a:r>
            <a:r>
              <a:rPr lang="en-US" sz="1600" b="1" dirty="0" err="1" smtClean="0">
                <a:latin typeface="Courier New" pitchFamily="49" charset="0"/>
                <a:cs typeface="Courier New" pitchFamily="49" charset="0"/>
              </a:rPr>
              <a:t>webserver</a:t>
            </a:r>
            <a:r>
              <a:rPr lang="en-US" sz="1600" b="1" dirty="0" smtClean="0">
                <a:latin typeface="Courier New" pitchFamily="49" charset="0"/>
                <a:cs typeface="Courier New" pitchFamily="49" charset="0"/>
              </a:rPr>
              <a:t>.</a:t>
            </a:r>
          </a:p>
          <a:p>
            <a:pPr>
              <a:buNone/>
            </a:pPr>
            <a:r>
              <a:rPr lang="en-US" sz="1600" b="1" dirty="0" smtClean="0">
                <a:latin typeface="Courier New" pitchFamily="49" charset="0"/>
                <a:cs typeface="Courier New" pitchFamily="49" charset="0"/>
              </a:rPr>
              <a:t>$local-&gt;ok('http </a:t>
            </a:r>
            <a:r>
              <a:rPr lang="en-US" sz="1600" b="1" dirty="0" err="1" smtClean="0">
                <a:latin typeface="Courier New" pitchFamily="49" charset="0"/>
                <a:cs typeface="Courier New" pitchFamily="49" charset="0"/>
              </a:rPr>
              <a:t>tget</a:t>
            </a:r>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url</a:t>
            </a:r>
            <a:r>
              <a:rPr lang="en-US" sz="1600" b="1" dirty="0" smtClean="0">
                <a:latin typeface="Courier New" pitchFamily="49" charset="0"/>
                <a:cs typeface="Courier New" pitchFamily="49" charset="0"/>
              </a:rPr>
              <a:t>=http://'.$target</a:t>
            </a:r>
            <a:r>
              <a:rPr lang="en-US" sz="1600" b="1" dirty="0" smtClean="0">
                <a:latin typeface="Courier New" pitchFamily="49" charset="0"/>
                <a:cs typeface="Courier New" pitchFamily="49" charset="0"/>
              </a:rPr>
              <a:t>.'/test1.htm </a:t>
            </a:r>
            <a:r>
              <a:rPr lang="en-US" sz="1600" b="1" dirty="0" err="1" smtClean="0">
                <a:latin typeface="Courier New" pitchFamily="49" charset="0"/>
                <a:cs typeface="Courier New" pitchFamily="49" charset="0"/>
              </a:rPr>
              <a:t>resp</a:t>
            </a:r>
            <a:r>
              <a:rPr lang="en-US" sz="1600" b="1" dirty="0" smtClean="0">
                <a:latin typeface="Courier New" pitchFamily="49" charset="0"/>
                <a:cs typeface="Courier New" pitchFamily="49" charset="0"/>
              </a:rPr>
              <a:t>=404');</a:t>
            </a:r>
          </a:p>
          <a:p>
            <a:pPr>
              <a:buNone/>
            </a:pPr>
            <a:r>
              <a:rPr lang="en-US" sz="1600" b="1" dirty="0" smtClean="0">
                <a:latin typeface="Courier New" pitchFamily="49" charset="0"/>
                <a:cs typeface="Courier New" pitchFamily="49" charset="0"/>
              </a:rPr>
              <a:t>$local-&gt;ok('http </a:t>
            </a:r>
            <a:r>
              <a:rPr lang="en-US" sz="1600" b="1" dirty="0" err="1" smtClean="0">
                <a:latin typeface="Courier New" pitchFamily="49" charset="0"/>
                <a:cs typeface="Courier New" pitchFamily="49" charset="0"/>
              </a:rPr>
              <a:t>tget</a:t>
            </a:r>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url</a:t>
            </a:r>
            <a:r>
              <a:rPr lang="en-US" sz="1600" b="1" dirty="0" smtClean="0">
                <a:latin typeface="Courier New" pitchFamily="49" charset="0"/>
                <a:cs typeface="Courier New" pitchFamily="49" charset="0"/>
              </a:rPr>
              <a:t>=http://'.$target</a:t>
            </a:r>
            <a:r>
              <a:rPr lang="en-US" sz="1600" b="1" dirty="0" smtClean="0">
                <a:latin typeface="Courier New" pitchFamily="49" charset="0"/>
                <a:cs typeface="Courier New" pitchFamily="49" charset="0"/>
              </a:rPr>
              <a:t>.'/okgo2.htm </a:t>
            </a:r>
            <a:r>
              <a:rPr lang="en-US" sz="1600" b="1" dirty="0" err="1" smtClean="0">
                <a:latin typeface="Courier New" pitchFamily="49" charset="0"/>
                <a:cs typeface="Courier New" pitchFamily="49" charset="0"/>
              </a:rPr>
              <a:t>resp</a:t>
            </a:r>
            <a:r>
              <a:rPr lang="en-US" sz="1600" b="1" dirty="0" smtClean="0">
                <a:latin typeface="Courier New" pitchFamily="49" charset="0"/>
                <a:cs typeface="Courier New" pitchFamily="49" charset="0"/>
              </a:rPr>
              <a:t>=200');</a:t>
            </a:r>
          </a:p>
          <a:p>
            <a:pPr>
              <a:buNone/>
            </a:pPr>
            <a:endParaRPr lang="en-US" sz="1600" b="1" dirty="0" smtClean="0">
              <a:latin typeface="Courier New" pitchFamily="49" charset="0"/>
              <a:cs typeface="Courier New" pitchFamily="49" charset="0"/>
            </a:endParaRPr>
          </a:p>
          <a:p>
            <a:pPr>
              <a:buNone/>
            </a:pPr>
            <a:r>
              <a:rPr lang="en-US" sz="1600" b="1" dirty="0" smtClean="0">
                <a:latin typeface="Courier New" pitchFamily="49" charset="0"/>
                <a:cs typeface="Courier New" pitchFamily="49" charset="0"/>
              </a:rPr>
              <a:t># check to see if </a:t>
            </a:r>
            <a:r>
              <a:rPr lang="en-US" sz="1600" b="1" dirty="0" smtClean="0">
                <a:latin typeface="Courier New" pitchFamily="49" charset="0"/>
                <a:cs typeface="Courier New" pitchFamily="49" charset="0"/>
              </a:rPr>
              <a:t>query is </a:t>
            </a:r>
            <a:r>
              <a:rPr lang="en-US" sz="1600" b="1" dirty="0" smtClean="0">
                <a:latin typeface="Courier New" pitchFamily="49" charset="0"/>
                <a:cs typeface="Courier New" pitchFamily="49" charset="0"/>
              </a:rPr>
              <a:t>in the logs</a:t>
            </a:r>
          </a:p>
          <a:p>
            <a:pPr>
              <a:buNone/>
            </a:pPr>
            <a:r>
              <a:rPr lang="en-US" sz="1600" b="1" dirty="0" smtClean="0">
                <a:latin typeface="Courier New" pitchFamily="49" charset="0"/>
                <a:cs typeface="Courier New" pitchFamily="49" charset="0"/>
              </a:rPr>
              <a:t>$remote-&gt;ok('tail test add like=test1', 'passed </a:t>
            </a:r>
            <a:r>
              <a:rPr lang="en-US" sz="1600" b="1" dirty="0" smtClean="0">
                <a:latin typeface="Courier New" pitchFamily="49" charset="0"/>
                <a:cs typeface="Courier New" pitchFamily="49" charset="0"/>
              </a:rPr>
              <a:t>test1</a:t>
            </a:r>
            <a:r>
              <a:rPr lang="en-US" sz="1600" b="1" dirty="0" smtClean="0">
                <a:latin typeface="Courier New" pitchFamily="49" charset="0"/>
                <a:cs typeface="Courier New" pitchFamily="49" charset="0"/>
              </a:rPr>
              <a:t>');</a:t>
            </a:r>
          </a:p>
          <a:p>
            <a:pPr marL="342900" marR="0" indent="-342900" algn="l" defTabSz="914400" rtl="0" eaLnBrk="1" fontAlgn="base" latinLnBrk="0" hangingPunct="1">
              <a:lnSpc>
                <a:spcPct val="90000"/>
              </a:lnSpc>
              <a:spcBef>
                <a:spcPct val="35000"/>
              </a:spcBef>
              <a:spcAft>
                <a:spcPct val="0"/>
              </a:spcAft>
              <a:buClr>
                <a:schemeClr val="hlink"/>
              </a:buClr>
              <a:buSzPct val="80000"/>
              <a:buFont typeface="Monotype Sorts" pitchFamily="2" charset="2"/>
              <a:buNone/>
              <a:tabLst/>
              <a:defRPr/>
            </a:pPr>
            <a:r>
              <a:rPr lang="en-US" sz="1600" b="1" dirty="0" smtClean="0">
                <a:latin typeface="Courier New" pitchFamily="49" charset="0"/>
                <a:cs typeface="Courier New" pitchFamily="49" charset="0"/>
              </a:rPr>
              <a:t>$remote-&gt;ok('tail test add </a:t>
            </a:r>
            <a:r>
              <a:rPr lang="en-US" sz="1600" b="1" dirty="0" smtClean="0">
                <a:latin typeface="Courier New" pitchFamily="49" charset="0"/>
                <a:cs typeface="Courier New" pitchFamily="49" charset="0"/>
              </a:rPr>
              <a:t>like=okgo2', </a:t>
            </a:r>
            <a:r>
              <a:rPr lang="en-US" sz="1600" b="1" dirty="0" smtClean="0">
                <a:latin typeface="Courier New" pitchFamily="49" charset="0"/>
                <a:cs typeface="Courier New" pitchFamily="49" charset="0"/>
              </a:rPr>
              <a:t>'passed </a:t>
            </a:r>
            <a:r>
              <a:rPr lang="en-US" sz="1600" b="1" dirty="0" err="1" smtClean="0">
                <a:latin typeface="Courier New" pitchFamily="49" charset="0"/>
                <a:cs typeface="Courier New" pitchFamily="49" charset="0"/>
              </a:rPr>
              <a:t>okgo</a:t>
            </a:r>
            <a:r>
              <a:rPr lang="en-US" sz="1600" b="1" dirty="0" smtClean="0">
                <a:latin typeface="Courier New" pitchFamily="49" charset="0"/>
                <a:cs typeface="Courier New" pitchFamily="49" charset="0"/>
              </a:rPr>
              <a:t> </a:t>
            </a:r>
            <a:r>
              <a:rPr lang="en-US" sz="1600" b="1" dirty="0" smtClean="0">
                <a:latin typeface="Courier New" pitchFamily="49" charset="0"/>
                <a:cs typeface="Courier New" pitchFamily="49" charset="0"/>
              </a:rPr>
              <a:t>test2</a:t>
            </a:r>
            <a:r>
              <a:rPr lang="en-US" sz="1600" b="1" dirty="0" smtClean="0">
                <a:latin typeface="Courier New" pitchFamily="49" charset="0"/>
                <a:cs typeface="Courier New" pitchFamily="49" charset="0"/>
              </a:rPr>
              <a:t>');</a:t>
            </a:r>
            <a:endParaRPr lang="en-US" sz="1600" b="1" dirty="0" smtClean="0">
              <a:latin typeface="Courier New" pitchFamily="49" charset="0"/>
              <a:cs typeface="Courier New" pitchFamily="49" charset="0"/>
            </a:endParaRPr>
          </a:p>
          <a:p>
            <a:pPr>
              <a:buNone/>
            </a:pPr>
            <a:endParaRPr lang="en-US" sz="1400" b="1" dirty="0" smtClean="0">
              <a:latin typeface="Courier New" pitchFamily="49" charset="0"/>
              <a:cs typeface="Courier New" pitchFamily="49" charset="0"/>
            </a:endParaRPr>
          </a:p>
          <a:p>
            <a:pPr>
              <a:buNone/>
            </a:pPr>
            <a:r>
              <a:rPr lang="en-US" sz="1600" b="1" dirty="0" smtClean="0">
                <a:latin typeface="Courier New" pitchFamily="49" charset="0"/>
                <a:cs typeface="Courier New" pitchFamily="49" charset="0"/>
              </a:rPr>
              <a:t># </a:t>
            </a:r>
            <a:r>
              <a:rPr lang="en-US" sz="1600" b="1" dirty="0" smtClean="0">
                <a:latin typeface="Courier New" pitchFamily="49" charset="0"/>
                <a:cs typeface="Courier New" pitchFamily="49" charset="0"/>
              </a:rPr>
              <a:t>have local </a:t>
            </a:r>
            <a:r>
              <a:rPr lang="en-US" sz="1600" b="1" dirty="0" smtClean="0">
                <a:latin typeface="Courier New" pitchFamily="49" charset="0"/>
                <a:cs typeface="Courier New" pitchFamily="49" charset="0"/>
              </a:rPr>
              <a:t>attack the </a:t>
            </a:r>
            <a:r>
              <a:rPr lang="en-US" sz="1600" b="1" dirty="0" smtClean="0">
                <a:latin typeface="Courier New" pitchFamily="49" charset="0"/>
                <a:cs typeface="Courier New" pitchFamily="49" charset="0"/>
              </a:rPr>
              <a:t>remote </a:t>
            </a:r>
            <a:r>
              <a:rPr lang="en-US" sz="1600" b="1" dirty="0" err="1" smtClean="0">
                <a:latin typeface="Courier New" pitchFamily="49" charset="0"/>
                <a:cs typeface="Courier New" pitchFamily="49" charset="0"/>
              </a:rPr>
              <a:t>webserver</a:t>
            </a:r>
            <a:r>
              <a:rPr lang="en-US" sz="1600" b="1" dirty="0" smtClean="0">
                <a:latin typeface="Courier New" pitchFamily="49" charset="0"/>
                <a:cs typeface="Courier New" pitchFamily="49" charset="0"/>
              </a:rPr>
              <a:t>.</a:t>
            </a:r>
          </a:p>
          <a:p>
            <a:pPr>
              <a:buNone/>
            </a:pPr>
            <a:r>
              <a:rPr lang="en-US" sz="1600" b="1" dirty="0" smtClean="0">
                <a:latin typeface="Courier New" pitchFamily="49" charset="0"/>
                <a:cs typeface="Courier New" pitchFamily="49" charset="0"/>
              </a:rPr>
              <a:t>$local-&gt;ok('http </a:t>
            </a:r>
            <a:r>
              <a:rPr lang="en-US" sz="1600" b="1" dirty="0" err="1" smtClean="0">
                <a:latin typeface="Courier New" pitchFamily="49" charset="0"/>
                <a:cs typeface="Courier New" pitchFamily="49" charset="0"/>
              </a:rPr>
              <a:t>tget</a:t>
            </a:r>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url</a:t>
            </a:r>
            <a:r>
              <a:rPr lang="en-US" sz="1600" b="1" dirty="0" smtClean="0">
                <a:latin typeface="Courier New" pitchFamily="49" charset="0"/>
                <a:cs typeface="Courier New" pitchFamily="49" charset="0"/>
              </a:rPr>
              <a:t>=http://'.$target</a:t>
            </a:r>
            <a:r>
              <a:rPr lang="en-US" sz="1600" b="1" dirty="0" smtClean="0">
                <a:latin typeface="Courier New" pitchFamily="49" charset="0"/>
                <a:cs typeface="Courier New" pitchFamily="49" charset="0"/>
              </a:rPr>
              <a:t>.'/test3.htm </a:t>
            </a:r>
            <a:r>
              <a:rPr lang="en-US" sz="1600" b="1" dirty="0" err="1" smtClean="0">
                <a:latin typeface="Courier New" pitchFamily="49" charset="0"/>
                <a:cs typeface="Courier New" pitchFamily="49" charset="0"/>
              </a:rPr>
              <a:t>resp</a:t>
            </a:r>
            <a:r>
              <a:rPr lang="en-US" sz="1600" b="1" dirty="0" smtClean="0">
                <a:latin typeface="Courier New" pitchFamily="49" charset="0"/>
                <a:cs typeface="Courier New" pitchFamily="49" charset="0"/>
              </a:rPr>
              <a:t>=404');</a:t>
            </a:r>
          </a:p>
          <a:p>
            <a:pPr>
              <a:buNone/>
            </a:pPr>
            <a:r>
              <a:rPr lang="en-US" sz="1600" b="1" dirty="0" smtClean="0">
                <a:latin typeface="Courier New" pitchFamily="49" charset="0"/>
                <a:cs typeface="Courier New" pitchFamily="49" charset="0"/>
              </a:rPr>
              <a:t>$local-&gt;ok('http </a:t>
            </a:r>
            <a:r>
              <a:rPr lang="en-US" sz="1600" b="1" dirty="0" err="1" smtClean="0">
                <a:latin typeface="Courier New" pitchFamily="49" charset="0"/>
                <a:cs typeface="Courier New" pitchFamily="49" charset="0"/>
              </a:rPr>
              <a:t>tget</a:t>
            </a:r>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url</a:t>
            </a:r>
            <a:r>
              <a:rPr lang="en-US" sz="1600" b="1" dirty="0" smtClean="0">
                <a:latin typeface="Courier New" pitchFamily="49" charset="0"/>
                <a:cs typeface="Courier New" pitchFamily="49" charset="0"/>
              </a:rPr>
              <a:t>=http://'.$target</a:t>
            </a:r>
            <a:r>
              <a:rPr lang="en-US" sz="1600" b="1" dirty="0" smtClean="0">
                <a:latin typeface="Courier New" pitchFamily="49" charset="0"/>
                <a:cs typeface="Courier New" pitchFamily="49" charset="0"/>
              </a:rPr>
              <a:t>.'/okgo4.htm </a:t>
            </a:r>
            <a:r>
              <a:rPr lang="en-US" sz="1600" b="1" dirty="0" err="1" smtClean="0">
                <a:latin typeface="Courier New" pitchFamily="49" charset="0"/>
                <a:cs typeface="Courier New" pitchFamily="49" charset="0"/>
              </a:rPr>
              <a:t>resp</a:t>
            </a:r>
            <a:r>
              <a:rPr lang="en-US" sz="1600" b="1" dirty="0" smtClean="0">
                <a:latin typeface="Courier New" pitchFamily="49" charset="0"/>
                <a:cs typeface="Courier New" pitchFamily="49" charset="0"/>
              </a:rPr>
              <a:t>=404');</a:t>
            </a:r>
            <a:endParaRPr lang="en-US" sz="1600" b="1" dirty="0" smtClean="0">
              <a:latin typeface="Courier New" pitchFamily="49" charset="0"/>
              <a:cs typeface="Courier New" pitchFamily="49" charset="0"/>
            </a:endParaRPr>
          </a:p>
          <a:p>
            <a:pPr>
              <a:buNone/>
            </a:pPr>
            <a:endParaRPr lang="en-US" sz="1600" b="1" dirty="0" smtClean="0">
              <a:latin typeface="Courier New" pitchFamily="49" charset="0"/>
              <a:cs typeface="Courier New" pitchFamily="49" charset="0"/>
            </a:endParaRPr>
          </a:p>
          <a:p>
            <a:pPr>
              <a:buNone/>
            </a:pPr>
            <a:r>
              <a:rPr lang="en-US" sz="1600" b="1" dirty="0" smtClean="0">
                <a:latin typeface="Courier New" pitchFamily="49" charset="0"/>
                <a:cs typeface="Courier New" pitchFamily="49" charset="0"/>
              </a:rPr>
              <a:t># check to see </a:t>
            </a:r>
            <a:r>
              <a:rPr lang="en-US" sz="1600" b="1" dirty="0" smtClean="0">
                <a:latin typeface="Courier New" pitchFamily="49" charset="0"/>
                <a:cs typeface="Courier New" pitchFamily="49" charset="0"/>
              </a:rPr>
              <a:t>that attack is not in </a:t>
            </a:r>
            <a:r>
              <a:rPr lang="en-US" sz="1600" b="1" dirty="0" smtClean="0">
                <a:latin typeface="Courier New" pitchFamily="49" charset="0"/>
                <a:cs typeface="Courier New" pitchFamily="49" charset="0"/>
              </a:rPr>
              <a:t>the logs</a:t>
            </a:r>
          </a:p>
          <a:p>
            <a:pPr>
              <a:buNone/>
            </a:pPr>
            <a:r>
              <a:rPr lang="en-US" sz="1600" b="1" dirty="0" smtClean="0">
                <a:latin typeface="Courier New" pitchFamily="49" charset="0"/>
                <a:cs typeface="Courier New" pitchFamily="49" charset="0"/>
              </a:rPr>
              <a:t>$remote-</a:t>
            </a:r>
            <a:r>
              <a:rPr lang="en-US" sz="1600" b="1" dirty="0" smtClean="0">
                <a:latin typeface="Courier New" pitchFamily="49" charset="0"/>
                <a:cs typeface="Courier New" pitchFamily="49" charset="0"/>
              </a:rPr>
              <a:t>&gt;</a:t>
            </a:r>
            <a:r>
              <a:rPr lang="en-US" sz="1600" b="1" dirty="0" err="1" smtClean="0">
                <a:latin typeface="Courier New" pitchFamily="49" charset="0"/>
                <a:cs typeface="Courier New" pitchFamily="49" charset="0"/>
              </a:rPr>
              <a:t>not_ok</a:t>
            </a:r>
            <a:r>
              <a:rPr lang="en-US" sz="1600" b="1" dirty="0" smtClean="0">
                <a:latin typeface="Courier New" pitchFamily="49" charset="0"/>
                <a:cs typeface="Courier New" pitchFamily="49" charset="0"/>
              </a:rPr>
              <a:t>('tail test add </a:t>
            </a:r>
            <a:r>
              <a:rPr lang="en-US" sz="1600" b="1" dirty="0" smtClean="0">
                <a:latin typeface="Courier New" pitchFamily="49" charset="0"/>
                <a:cs typeface="Courier New" pitchFamily="49" charset="0"/>
              </a:rPr>
              <a:t>like=test3', </a:t>
            </a:r>
            <a:r>
              <a:rPr lang="en-US" sz="1600" b="1" dirty="0" smtClean="0">
                <a:latin typeface="Courier New" pitchFamily="49" charset="0"/>
                <a:cs typeface="Courier New" pitchFamily="49" charset="0"/>
              </a:rPr>
              <a:t>'passed </a:t>
            </a:r>
            <a:r>
              <a:rPr lang="en-US" sz="1600" b="1" dirty="0" smtClean="0">
                <a:latin typeface="Courier New" pitchFamily="49" charset="0"/>
                <a:cs typeface="Courier New" pitchFamily="49" charset="0"/>
              </a:rPr>
              <a:t>test3');</a:t>
            </a:r>
            <a:endParaRPr lang="en-US" sz="1600" b="1" dirty="0" smtClean="0">
              <a:latin typeface="Courier New" pitchFamily="49" charset="0"/>
              <a:cs typeface="Courier New" pitchFamily="49" charset="0"/>
            </a:endParaRPr>
          </a:p>
          <a:p>
            <a:pPr fontAlgn="base">
              <a:lnSpc>
                <a:spcPct val="90000"/>
              </a:lnSpc>
              <a:spcBef>
                <a:spcPct val="35000"/>
              </a:spcBef>
              <a:spcAft>
                <a:spcPct val="0"/>
              </a:spcAft>
              <a:buClr>
                <a:schemeClr val="hlink"/>
              </a:buClr>
              <a:buSzPct val="80000"/>
              <a:buNone/>
              <a:defRPr/>
            </a:pPr>
            <a:r>
              <a:rPr lang="en-US" sz="1600" b="1" dirty="0" smtClean="0">
                <a:latin typeface="Courier New" pitchFamily="49" charset="0"/>
                <a:cs typeface="Courier New" pitchFamily="49" charset="0"/>
              </a:rPr>
              <a:t>$remote-</a:t>
            </a:r>
            <a:r>
              <a:rPr lang="en-US" sz="1600" b="1" dirty="0" smtClean="0">
                <a:latin typeface="Courier New" pitchFamily="49" charset="0"/>
                <a:cs typeface="Courier New" pitchFamily="49" charset="0"/>
              </a:rPr>
              <a:t>&gt;</a:t>
            </a:r>
            <a:r>
              <a:rPr lang="en-US" sz="1600" b="1" dirty="0" err="1" smtClean="0">
                <a:latin typeface="Courier New" pitchFamily="49" charset="0"/>
                <a:cs typeface="Courier New" pitchFamily="49" charset="0"/>
              </a:rPr>
              <a:t>not_ok</a:t>
            </a:r>
            <a:r>
              <a:rPr lang="en-US" sz="1600" b="1" dirty="0" smtClean="0">
                <a:latin typeface="Courier New" pitchFamily="49" charset="0"/>
                <a:cs typeface="Courier New" pitchFamily="49" charset="0"/>
              </a:rPr>
              <a:t>('tail test add </a:t>
            </a:r>
            <a:r>
              <a:rPr lang="en-US" sz="1600" b="1" dirty="0" smtClean="0">
                <a:latin typeface="Courier New" pitchFamily="49" charset="0"/>
                <a:cs typeface="Courier New" pitchFamily="49" charset="0"/>
              </a:rPr>
              <a:t>like=okgo4', </a:t>
            </a:r>
            <a:r>
              <a:rPr lang="en-US" sz="1600" b="1" dirty="0" smtClean="0">
                <a:latin typeface="Courier New" pitchFamily="49" charset="0"/>
                <a:cs typeface="Courier New" pitchFamily="49" charset="0"/>
              </a:rPr>
              <a:t>'passed </a:t>
            </a:r>
            <a:r>
              <a:rPr lang="en-US" sz="1600" b="1" dirty="0" smtClean="0">
                <a:latin typeface="Courier New" pitchFamily="49" charset="0"/>
                <a:cs typeface="Courier New" pitchFamily="49" charset="0"/>
              </a:rPr>
              <a:t>okgo4');</a:t>
            </a:r>
            <a:endParaRPr lang="en-US" sz="1600" b="1" dirty="0" smtClean="0">
              <a:latin typeface="Courier New" pitchFamily="49" charset="0"/>
              <a:cs typeface="Courier New" pitchFamily="49" charset="0"/>
            </a:endParaRPr>
          </a:p>
        </p:txBody>
      </p:sp>
      <p:sp>
        <p:nvSpPr>
          <p:cNvPr id="5" name="Slide Number Placeholder 4"/>
          <p:cNvSpPr>
            <a:spLocks noGrp="1"/>
          </p:cNvSpPr>
          <p:nvPr>
            <p:ph type="sldNum" sz="quarter" idx="12"/>
          </p:nvPr>
        </p:nvSpPr>
        <p:spPr/>
        <p:txBody>
          <a:bodyPr/>
          <a:lstStyle/>
          <a:p>
            <a:fld id="{0F256AF9-741E-4711-A5C8-4D4DAD608518}" type="slidenum">
              <a:rPr lang="en-US" smtClean="0"/>
              <a:pPr/>
              <a:t>24</a:t>
            </a:fld>
            <a:endParaRPr lang="en-US" dirty="0"/>
          </a:p>
        </p:txBody>
      </p:sp>
      <p:sp>
        <p:nvSpPr>
          <p:cNvPr id="6" name="Footer Placeholder 5"/>
          <p:cNvSpPr>
            <a:spLocks noGrp="1"/>
          </p:cNvSpPr>
          <p:nvPr>
            <p:ph type="ftr" sz="quarter" idx="11"/>
          </p:nvPr>
        </p:nvSpPr>
        <p:spPr/>
        <p:txBody>
          <a:bodyPr/>
          <a:lstStyle/>
          <a:p>
            <a:r>
              <a:rPr lang="en-US" smtClean="0"/>
              <a:t>Copyright 2008 Eric Hacker</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9441"/>
          </a:xfrm>
        </p:spPr>
        <p:txBody>
          <a:bodyPr>
            <a:spAutoFit/>
          </a:bodyPr>
          <a:lstStyle/>
          <a:p>
            <a:endParaRPr lang="en-US" dirty="0"/>
          </a:p>
        </p:txBody>
      </p:sp>
      <p:sp>
        <p:nvSpPr>
          <p:cNvPr id="3" name="Text Placeholder 2"/>
          <p:cNvSpPr>
            <a:spLocks noGrp="1"/>
          </p:cNvSpPr>
          <p:nvPr>
            <p:ph type="body" idx="1"/>
          </p:nvPr>
        </p:nvSpPr>
        <p:spPr/>
        <p:txBody>
          <a:bodyPr/>
          <a:lstStyle/>
          <a:p>
            <a:pPr>
              <a:buNone/>
            </a:pPr>
            <a:r>
              <a:rPr lang="en-US" sz="1600" b="1" dirty="0" smtClean="0">
                <a:latin typeface="Courier New" pitchFamily="49" charset="0"/>
                <a:cs typeface="Courier New" pitchFamily="49" charset="0"/>
              </a:rPr>
              <a:t># shut down </a:t>
            </a:r>
            <a:r>
              <a:rPr lang="en-US" sz="1600" b="1" dirty="0" err="1" smtClean="0">
                <a:latin typeface="Courier New" pitchFamily="49" charset="0"/>
                <a:cs typeface="Courier New" pitchFamily="49" charset="0"/>
              </a:rPr>
              <a:t>httpd</a:t>
            </a:r>
            <a:endParaRPr lang="en-US" sz="1600" b="1" dirty="0" smtClean="0">
              <a:latin typeface="Courier New" pitchFamily="49" charset="0"/>
              <a:cs typeface="Courier New" pitchFamily="49" charset="0"/>
            </a:endParaRPr>
          </a:p>
          <a:p>
            <a:pPr>
              <a:buNone/>
            </a:pPr>
            <a:r>
              <a:rPr lang="en-US" sz="1600" b="1" dirty="0" smtClean="0">
                <a:latin typeface="Courier New" pitchFamily="49" charset="0"/>
                <a:cs typeface="Courier New" pitchFamily="49" charset="0"/>
              </a:rPr>
              <a:t>$remote-&gt;ok('</a:t>
            </a:r>
            <a:r>
              <a:rPr lang="en-US" sz="1600" b="1" dirty="0" err="1" smtClean="0">
                <a:latin typeface="Courier New" pitchFamily="49" charset="0"/>
                <a:cs typeface="Courier New" pitchFamily="49" charset="0"/>
              </a:rPr>
              <a:t>httpd</a:t>
            </a:r>
            <a:r>
              <a:rPr lang="en-US" sz="1600" b="1" dirty="0" smtClean="0">
                <a:latin typeface="Courier New" pitchFamily="49" charset="0"/>
                <a:cs typeface="Courier New" pitchFamily="49" charset="0"/>
              </a:rPr>
              <a:t> stop </a:t>
            </a:r>
            <a:r>
              <a:rPr lang="en-US" sz="1600" b="1" dirty="0" smtClean="0">
                <a:latin typeface="Courier New" pitchFamily="49" charset="0"/>
                <a:cs typeface="Courier New" pitchFamily="49" charset="0"/>
              </a:rPr>
              <a:t>port=80');</a:t>
            </a:r>
            <a:endParaRPr lang="en-US" sz="1600" b="1" dirty="0" smtClean="0">
              <a:latin typeface="Courier New" pitchFamily="49" charset="0"/>
              <a:cs typeface="Courier New" pitchFamily="49" charset="0"/>
            </a:endParaRPr>
          </a:p>
          <a:p>
            <a:pPr>
              <a:buNone/>
            </a:pPr>
            <a:endParaRPr lang="en-US" sz="1600" b="1" dirty="0" smtClean="0">
              <a:latin typeface="Courier New" pitchFamily="49" charset="0"/>
              <a:cs typeface="Courier New" pitchFamily="49" charset="0"/>
            </a:endParaRPr>
          </a:p>
          <a:p>
            <a:pPr>
              <a:buNone/>
            </a:pPr>
            <a:r>
              <a:rPr lang="en-US" sz="1600" b="1" dirty="0" smtClean="0">
                <a:latin typeface="Courier New" pitchFamily="49" charset="0"/>
                <a:cs typeface="Courier New" pitchFamily="49" charset="0"/>
              </a:rPr>
              <a:t># make sure to shut down the transport </a:t>
            </a:r>
            <a:r>
              <a:rPr lang="en-US" sz="1600" b="1" dirty="0" smtClean="0">
                <a:latin typeface="Courier New" pitchFamily="49" charset="0"/>
                <a:cs typeface="Courier New" pitchFamily="49" charset="0"/>
              </a:rPr>
              <a:t>so the </a:t>
            </a:r>
            <a:r>
              <a:rPr lang="en-US" sz="1600" b="1" dirty="0" smtClean="0">
                <a:latin typeface="Courier New" pitchFamily="49" charset="0"/>
                <a:cs typeface="Courier New" pitchFamily="49" charset="0"/>
              </a:rPr>
              <a:t>script will </a:t>
            </a:r>
            <a:r>
              <a:rPr lang="en-US" sz="1600" b="1" dirty="0" smtClean="0">
                <a:latin typeface="Courier New" pitchFamily="49" charset="0"/>
                <a:cs typeface="Courier New" pitchFamily="49" charset="0"/>
              </a:rPr>
              <a:t>stop</a:t>
            </a:r>
            <a:r>
              <a:rPr lang="en-US" sz="1600" b="1" dirty="0" smtClean="0">
                <a:latin typeface="Courier New" pitchFamily="49" charset="0"/>
                <a:cs typeface="Courier New" pitchFamily="49" charset="0"/>
              </a:rPr>
              <a:t>.</a:t>
            </a:r>
          </a:p>
          <a:p>
            <a:pPr>
              <a:buNone/>
            </a:pPr>
            <a:r>
              <a:rPr lang="en-US" sz="1600" b="1" dirty="0" smtClean="0">
                <a:latin typeface="Courier New" pitchFamily="49" charset="0"/>
                <a:cs typeface="Courier New" pitchFamily="49" charset="0"/>
              </a:rPr>
              <a:t>$local-&gt;ok('</a:t>
            </a:r>
            <a:r>
              <a:rPr lang="en-US" sz="1600" b="1" dirty="0" err="1" smtClean="0">
                <a:latin typeface="Courier New" pitchFamily="49" charset="0"/>
                <a:cs typeface="Courier New" pitchFamily="49" charset="0"/>
              </a:rPr>
              <a:t>xmpp</a:t>
            </a:r>
            <a:r>
              <a:rPr lang="en-US" sz="1600" b="1" dirty="0" smtClean="0">
                <a:latin typeface="Courier New" pitchFamily="49" charset="0"/>
                <a:cs typeface="Courier New" pitchFamily="49" charset="0"/>
              </a:rPr>
              <a:t> shutdown');</a:t>
            </a:r>
          </a:p>
          <a:p>
            <a:pPr>
              <a:buNone/>
            </a:pPr>
            <a:endParaRPr lang="en-US" sz="1600" b="1" dirty="0" smtClean="0">
              <a:latin typeface="Courier New" pitchFamily="49" charset="0"/>
              <a:cs typeface="Courier New" pitchFamily="49" charset="0"/>
            </a:endParaRPr>
          </a:p>
          <a:p>
            <a:pPr>
              <a:buNone/>
            </a:pPr>
            <a:r>
              <a:rPr lang="en-US" sz="1600" b="1" dirty="0" smtClean="0">
                <a:latin typeface="Courier New" pitchFamily="49" charset="0"/>
                <a:cs typeface="Courier New" pitchFamily="49" charset="0"/>
              </a:rPr>
              <a:t># Though tests will start during building of the </a:t>
            </a:r>
            <a:r>
              <a:rPr lang="en-US" sz="1600" b="1" dirty="0" smtClean="0">
                <a:latin typeface="Courier New" pitchFamily="49" charset="0"/>
                <a:cs typeface="Courier New" pitchFamily="49" charset="0"/>
              </a:rPr>
              <a:t>tests</a:t>
            </a:r>
            <a:endParaRPr lang="en-US" sz="1600" b="1" dirty="0" smtClean="0">
              <a:latin typeface="Courier New" pitchFamily="49" charset="0"/>
              <a:cs typeface="Courier New" pitchFamily="49" charset="0"/>
            </a:endParaRPr>
          </a:p>
          <a:p>
            <a:pPr>
              <a:buNone/>
            </a:pPr>
            <a:r>
              <a:rPr lang="en-US" sz="1600" b="1" dirty="0" smtClean="0">
                <a:latin typeface="Courier New" pitchFamily="49" charset="0"/>
                <a:cs typeface="Courier New" pitchFamily="49" charset="0"/>
              </a:rPr>
              <a:t># </a:t>
            </a:r>
            <a:r>
              <a:rPr lang="en-US" sz="1600" b="1" dirty="0" smtClean="0">
                <a:latin typeface="Courier New" pitchFamily="49" charset="0"/>
                <a:cs typeface="Courier New" pitchFamily="49" charset="0"/>
              </a:rPr>
              <a:t>all </a:t>
            </a:r>
            <a:r>
              <a:rPr lang="en-US" sz="1600" b="1" dirty="0" smtClean="0">
                <a:latin typeface="Courier New" pitchFamily="49" charset="0"/>
                <a:cs typeface="Courier New" pitchFamily="49" charset="0"/>
              </a:rPr>
              <a:t>tests will not complete until the master run is called.</a:t>
            </a:r>
          </a:p>
          <a:p>
            <a:pPr>
              <a:buNone/>
            </a:pPr>
            <a:r>
              <a:rPr lang="en-US" sz="1600" b="1" dirty="0" smtClean="0">
                <a:latin typeface="Courier New" pitchFamily="49" charset="0"/>
                <a:cs typeface="Courier New" pitchFamily="49" charset="0"/>
              </a:rPr>
              <a:t>$</a:t>
            </a:r>
            <a:r>
              <a:rPr lang="en-US" sz="1600" b="1" dirty="0" err="1" smtClean="0">
                <a:latin typeface="Courier New" pitchFamily="49" charset="0"/>
                <a:cs typeface="Courier New" pitchFamily="49" charset="0"/>
              </a:rPr>
              <a:t>test_master</a:t>
            </a:r>
            <a:r>
              <a:rPr lang="en-US" sz="1600" b="1" dirty="0" smtClean="0">
                <a:latin typeface="Courier New" pitchFamily="49" charset="0"/>
                <a:cs typeface="Courier New" pitchFamily="49" charset="0"/>
              </a:rPr>
              <a:t>-&gt;run;</a:t>
            </a:r>
          </a:p>
          <a:p>
            <a:pPr>
              <a:buNone/>
            </a:pPr>
            <a:endParaRPr lang="en-US" sz="1400"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0F256AF9-741E-4711-A5C8-4D4DAD608518}" type="slidenum">
              <a:rPr lang="en-US" smtClean="0"/>
              <a:pPr/>
              <a:t>25</a:t>
            </a:fld>
            <a:endParaRPr lang="en-US" dirty="0"/>
          </a:p>
        </p:txBody>
      </p:sp>
      <p:sp>
        <p:nvSpPr>
          <p:cNvPr id="5" name="Footer Placeholder 4"/>
          <p:cNvSpPr>
            <a:spLocks noGrp="1"/>
          </p:cNvSpPr>
          <p:nvPr>
            <p:ph type="ftr" sz="quarter" idx="11"/>
          </p:nvPr>
        </p:nvSpPr>
        <p:spPr/>
        <p:txBody>
          <a:bodyPr/>
          <a:lstStyle/>
          <a:p>
            <a:r>
              <a:rPr lang="en-US" smtClean="0"/>
              <a:t>Copyright 2008 Eric Hacker</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pAutoFit/>
          </a:bodyPr>
          <a:lstStyle/>
          <a:p>
            <a:r>
              <a:rPr lang="en-US" dirty="0" smtClean="0"/>
              <a:t>Use cases</a:t>
            </a:r>
            <a:endParaRPr lang="en-US" dirty="0"/>
          </a:p>
        </p:txBody>
      </p:sp>
      <p:sp>
        <p:nvSpPr>
          <p:cNvPr id="3" name="Text Placeholder 2"/>
          <p:cNvSpPr>
            <a:spLocks noGrp="1"/>
          </p:cNvSpPr>
          <p:nvPr>
            <p:ph type="body" idx="1"/>
          </p:nvPr>
        </p:nvSpPr>
        <p:spPr/>
        <p:txBody>
          <a:bodyPr/>
          <a:lstStyle/>
          <a:p>
            <a:r>
              <a:rPr lang="en-US" dirty="0" smtClean="0"/>
              <a:t>Firewall / IPS regression testing</a:t>
            </a:r>
          </a:p>
          <a:p>
            <a:r>
              <a:rPr lang="en-US" dirty="0" smtClean="0"/>
              <a:t>Security Product evaluation</a:t>
            </a:r>
          </a:p>
          <a:p>
            <a:r>
              <a:rPr lang="en-US" dirty="0" smtClean="0"/>
              <a:t>Security functional </a:t>
            </a:r>
            <a:r>
              <a:rPr lang="en-US" dirty="0" smtClean="0"/>
              <a:t>testing</a:t>
            </a:r>
          </a:p>
          <a:p>
            <a:r>
              <a:rPr lang="en-US" dirty="0" smtClean="0"/>
              <a:t>Etc.</a:t>
            </a:r>
            <a:endParaRPr lang="en-US" dirty="0" smtClean="0"/>
          </a:p>
          <a:p>
            <a:endParaRPr lang="en-US" dirty="0"/>
          </a:p>
        </p:txBody>
      </p:sp>
      <p:sp>
        <p:nvSpPr>
          <p:cNvPr id="4" name="Slide Number Placeholder 3"/>
          <p:cNvSpPr>
            <a:spLocks noGrp="1"/>
          </p:cNvSpPr>
          <p:nvPr>
            <p:ph type="sldNum" sz="quarter" idx="12"/>
          </p:nvPr>
        </p:nvSpPr>
        <p:spPr/>
        <p:txBody>
          <a:bodyPr/>
          <a:lstStyle/>
          <a:p>
            <a:fld id="{0F256AF9-741E-4711-A5C8-4D4DAD608518}" type="slidenum">
              <a:rPr lang="en-US" smtClean="0"/>
              <a:pPr/>
              <a:t>26</a:t>
            </a:fld>
            <a:endParaRPr lang="en-US" dirty="0"/>
          </a:p>
        </p:txBody>
      </p:sp>
      <p:sp>
        <p:nvSpPr>
          <p:cNvPr id="5" name="Footer Placeholder 4"/>
          <p:cNvSpPr>
            <a:spLocks noGrp="1"/>
          </p:cNvSpPr>
          <p:nvPr>
            <p:ph type="ftr" sz="quarter" idx="11"/>
          </p:nvPr>
        </p:nvSpPr>
        <p:spPr/>
        <p:txBody>
          <a:bodyPr/>
          <a:lstStyle/>
          <a:p>
            <a:r>
              <a:rPr lang="en-US" smtClean="0"/>
              <a:t>Copyright 2008 Eric Hacker</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9441"/>
          </a:xfrm>
        </p:spPr>
        <p:txBody>
          <a:bodyPr>
            <a:spAutoFit/>
          </a:bodyPr>
          <a:lstStyle/>
          <a:p>
            <a:r>
              <a:rPr lang="en-US" dirty="0" smtClean="0"/>
              <a:t>Current Command </a:t>
            </a:r>
            <a:r>
              <a:rPr lang="en-US" dirty="0" smtClean="0"/>
              <a:t>Packages</a:t>
            </a:r>
            <a:endParaRPr lang="en-US" dirty="0"/>
          </a:p>
        </p:txBody>
      </p:sp>
      <p:sp>
        <p:nvSpPr>
          <p:cNvPr id="3" name="Text Placeholder 2"/>
          <p:cNvSpPr>
            <a:spLocks noGrp="1"/>
          </p:cNvSpPr>
          <p:nvPr>
            <p:ph type="body" idx="1"/>
          </p:nvPr>
        </p:nvSpPr>
        <p:spPr/>
        <p:txBody>
          <a:bodyPr/>
          <a:lstStyle/>
          <a:p>
            <a:r>
              <a:rPr lang="en-US" dirty="0" smtClean="0"/>
              <a:t>Tail - Tail a text file</a:t>
            </a:r>
          </a:p>
          <a:p>
            <a:r>
              <a:rPr lang="en-US" dirty="0" smtClean="0"/>
              <a:t>XMPP - Manage </a:t>
            </a:r>
            <a:r>
              <a:rPr lang="en-US" dirty="0" smtClean="0"/>
              <a:t>XMPP transport </a:t>
            </a:r>
            <a:r>
              <a:rPr lang="en-US" dirty="0" smtClean="0"/>
              <a:t>on an Agent</a:t>
            </a:r>
          </a:p>
          <a:p>
            <a:r>
              <a:rPr lang="en-US" dirty="0" smtClean="0"/>
              <a:t>HTTP - Simple URL requests</a:t>
            </a:r>
          </a:p>
          <a:p>
            <a:r>
              <a:rPr lang="en-US" dirty="0" smtClean="0"/>
              <a:t>HTTPD - Simple web server to receive attacks</a:t>
            </a:r>
          </a:p>
          <a:p>
            <a:r>
              <a:rPr lang="en-US" dirty="0" smtClean="0"/>
              <a:t>SMTP - Send email</a:t>
            </a:r>
          </a:p>
          <a:p>
            <a:r>
              <a:rPr lang="en-US" dirty="0" smtClean="0"/>
              <a:t>Ping - Perl </a:t>
            </a:r>
            <a:r>
              <a:rPr lang="en-US" dirty="0" smtClean="0"/>
              <a:t>ping</a:t>
            </a:r>
            <a:endParaRPr lang="en-US" dirty="0" smtClean="0"/>
          </a:p>
          <a:p>
            <a:r>
              <a:rPr lang="en-US" dirty="0" err="1" smtClean="0"/>
              <a:t>Traceroute</a:t>
            </a:r>
            <a:r>
              <a:rPr lang="en-US" dirty="0" smtClean="0"/>
              <a:t> - Perl </a:t>
            </a:r>
            <a:r>
              <a:rPr lang="en-US" dirty="0" err="1" smtClean="0"/>
              <a:t>traceroute</a:t>
            </a:r>
            <a:endParaRPr lang="en-US" dirty="0" smtClean="0"/>
          </a:p>
          <a:p>
            <a:endParaRPr lang="en-US" dirty="0"/>
          </a:p>
        </p:txBody>
      </p:sp>
      <p:sp>
        <p:nvSpPr>
          <p:cNvPr id="4" name="Slide Number Placeholder 3"/>
          <p:cNvSpPr>
            <a:spLocks noGrp="1"/>
          </p:cNvSpPr>
          <p:nvPr>
            <p:ph type="sldNum" sz="quarter" idx="12"/>
          </p:nvPr>
        </p:nvSpPr>
        <p:spPr/>
        <p:txBody>
          <a:bodyPr/>
          <a:lstStyle/>
          <a:p>
            <a:fld id="{0F256AF9-741E-4711-A5C8-4D4DAD608518}" type="slidenum">
              <a:rPr lang="en-US" smtClean="0"/>
              <a:pPr/>
              <a:t>27</a:t>
            </a:fld>
            <a:endParaRPr lang="en-US" dirty="0"/>
          </a:p>
        </p:txBody>
      </p:sp>
      <p:sp>
        <p:nvSpPr>
          <p:cNvPr id="5" name="Footer Placeholder 4"/>
          <p:cNvSpPr>
            <a:spLocks noGrp="1"/>
          </p:cNvSpPr>
          <p:nvPr>
            <p:ph type="ftr" sz="quarter" idx="11"/>
          </p:nvPr>
        </p:nvSpPr>
        <p:spPr/>
        <p:txBody>
          <a:bodyPr/>
          <a:lstStyle/>
          <a:p>
            <a:r>
              <a:rPr lang="en-US" smtClean="0"/>
              <a:t>Copyright 2008 Eric Hacker</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Coming Soon Packages</a:t>
            </a:r>
            <a:endParaRPr lang="en-US" dirty="0"/>
          </a:p>
        </p:txBody>
      </p:sp>
      <p:sp>
        <p:nvSpPr>
          <p:cNvPr id="3" name="Text Placeholder 2"/>
          <p:cNvSpPr>
            <a:spLocks noGrp="1"/>
          </p:cNvSpPr>
          <p:nvPr>
            <p:ph type="body" idx="1"/>
          </p:nvPr>
        </p:nvSpPr>
        <p:spPr/>
        <p:txBody>
          <a:bodyPr/>
          <a:lstStyle/>
          <a:p>
            <a:r>
              <a:rPr lang="en-US" dirty="0" err="1" smtClean="0"/>
              <a:t>nmap</a:t>
            </a:r>
            <a:r>
              <a:rPr lang="en-US" dirty="0" smtClean="0"/>
              <a:t> interface</a:t>
            </a:r>
          </a:p>
          <a:p>
            <a:r>
              <a:rPr lang="en-US" dirty="0" err="1" smtClean="0"/>
              <a:t>t</a:t>
            </a:r>
            <a:r>
              <a:rPr lang="en-US" dirty="0" err="1" smtClean="0"/>
              <a:t>cpreplay</a:t>
            </a:r>
            <a:r>
              <a:rPr lang="en-US" dirty="0" smtClean="0"/>
              <a:t> interface</a:t>
            </a:r>
          </a:p>
          <a:p>
            <a:r>
              <a:rPr lang="en-US" dirty="0" err="1" smtClean="0"/>
              <a:t>p</a:t>
            </a:r>
            <a:r>
              <a:rPr lang="en-US" dirty="0" err="1" smtClean="0"/>
              <a:t>f</a:t>
            </a:r>
            <a:r>
              <a:rPr lang="en-US" dirty="0" smtClean="0"/>
              <a:t> (</a:t>
            </a:r>
            <a:r>
              <a:rPr lang="en-US" dirty="0" err="1" smtClean="0"/>
              <a:t>OpenBSD</a:t>
            </a:r>
            <a:r>
              <a:rPr lang="en-US" dirty="0" smtClean="0"/>
              <a:t> firewall) interface</a:t>
            </a:r>
          </a:p>
          <a:p>
            <a:r>
              <a:rPr lang="en-US" dirty="0" err="1" smtClean="0"/>
              <a:t>Hping</a:t>
            </a:r>
            <a:r>
              <a:rPr lang="en-US" dirty="0" smtClean="0"/>
              <a:t> interface</a:t>
            </a:r>
          </a:p>
          <a:p>
            <a:r>
              <a:rPr lang="en-US" dirty="0" smtClean="0"/>
              <a:t>advanced HTTP control</a:t>
            </a:r>
          </a:p>
          <a:p>
            <a:endParaRPr lang="en-US" dirty="0" smtClean="0"/>
          </a:p>
          <a:p>
            <a:r>
              <a:rPr lang="en-US" dirty="0" smtClean="0"/>
              <a:t>Snort??</a:t>
            </a:r>
            <a:endParaRPr lang="en-US" dirty="0"/>
          </a:p>
        </p:txBody>
      </p:sp>
      <p:sp>
        <p:nvSpPr>
          <p:cNvPr id="4" name="Footer Placeholder 3"/>
          <p:cNvSpPr>
            <a:spLocks noGrp="1"/>
          </p:cNvSpPr>
          <p:nvPr>
            <p:ph type="ftr" sz="quarter" idx="11"/>
          </p:nvPr>
        </p:nvSpPr>
        <p:spPr/>
        <p:txBody>
          <a:bodyPr/>
          <a:lstStyle/>
          <a:p>
            <a:r>
              <a:rPr lang="en-US" smtClean="0"/>
              <a:t>Copyright 2008 Eric Hacker</a:t>
            </a:r>
            <a:endParaRPr lang="en-US" dirty="0"/>
          </a:p>
        </p:txBody>
      </p:sp>
      <p:sp>
        <p:nvSpPr>
          <p:cNvPr id="5" name="Slide Number Placeholder 4"/>
          <p:cNvSpPr>
            <a:spLocks noGrp="1"/>
          </p:cNvSpPr>
          <p:nvPr>
            <p:ph type="sldNum" sz="quarter" idx="12"/>
          </p:nvPr>
        </p:nvSpPr>
        <p:spPr/>
        <p:txBody>
          <a:bodyPr/>
          <a:lstStyle/>
          <a:p>
            <a:fld id="{0F256AF9-741E-4711-A5C8-4D4DAD608518}" type="slidenum">
              <a:rPr lang="en-US" smtClean="0"/>
              <a:pPr/>
              <a:t>28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err="1" smtClean="0"/>
              <a:t>Obtaning</a:t>
            </a:r>
            <a:r>
              <a:rPr lang="en-US" dirty="0" smtClean="0"/>
              <a:t> Code</a:t>
            </a:r>
          </a:p>
          <a:p>
            <a:pPr lvl="1"/>
            <a:r>
              <a:rPr lang="en-US" dirty="0" smtClean="0"/>
              <a:t>Currently use CPAN. Search for:</a:t>
            </a:r>
          </a:p>
          <a:p>
            <a:pPr lvl="2"/>
            <a:r>
              <a:rPr lang="en-US" dirty="0" smtClean="0"/>
              <a:t>Module - Agent::TCLI and Agent::TCLI::Net</a:t>
            </a:r>
          </a:p>
          <a:p>
            <a:pPr lvl="2"/>
            <a:r>
              <a:rPr lang="en-US" dirty="0" smtClean="0"/>
              <a:t>Author – Hacker</a:t>
            </a:r>
            <a:endParaRPr lang="en-US" dirty="0" smtClean="0"/>
          </a:p>
          <a:p>
            <a:pPr lvl="1"/>
            <a:r>
              <a:rPr lang="en-US" dirty="0" smtClean="0"/>
              <a:t>Soon to be at vetnetsec.org</a:t>
            </a:r>
          </a:p>
          <a:p>
            <a:r>
              <a:rPr lang="en-US" dirty="0" smtClean="0"/>
              <a:t>Contact: hacker at vetnetsec.org</a:t>
            </a:r>
          </a:p>
          <a:p>
            <a:r>
              <a:rPr lang="en-US" dirty="0" smtClean="0"/>
              <a:t>Questions?</a:t>
            </a:r>
          </a:p>
        </p:txBody>
      </p:sp>
      <p:sp>
        <p:nvSpPr>
          <p:cNvPr id="4" name="Footer Placeholder 3"/>
          <p:cNvSpPr>
            <a:spLocks noGrp="1"/>
          </p:cNvSpPr>
          <p:nvPr>
            <p:ph type="ftr" sz="quarter" idx="11"/>
          </p:nvPr>
        </p:nvSpPr>
        <p:spPr/>
        <p:txBody>
          <a:bodyPr/>
          <a:lstStyle/>
          <a:p>
            <a:r>
              <a:rPr lang="en-US" smtClean="0"/>
              <a:t>Copyright 2008 Eric Hacker</a:t>
            </a:r>
            <a:endParaRPr lang="en-US"/>
          </a:p>
        </p:txBody>
      </p:sp>
      <p:sp>
        <p:nvSpPr>
          <p:cNvPr id="5" name="Slide Number Placeholder 4"/>
          <p:cNvSpPr>
            <a:spLocks noGrp="1"/>
          </p:cNvSpPr>
          <p:nvPr>
            <p:ph type="sldNum" sz="quarter" idx="12"/>
          </p:nvPr>
        </p:nvSpPr>
        <p:spPr/>
        <p:txBody>
          <a:bodyPr/>
          <a:lstStyle/>
          <a:p>
            <a:fld id="{0F256AF9-741E-4711-A5C8-4D4DAD608518}"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Extreme Programming</a:t>
            </a:r>
            <a:endParaRPr lang="en-US" dirty="0"/>
          </a:p>
        </p:txBody>
      </p:sp>
      <p:sp>
        <p:nvSpPr>
          <p:cNvPr id="3" name="Text Placeholder 2"/>
          <p:cNvSpPr>
            <a:spLocks noGrp="1"/>
          </p:cNvSpPr>
          <p:nvPr>
            <p:ph type="body" idx="1"/>
          </p:nvPr>
        </p:nvSpPr>
        <p:spPr>
          <a:xfrm>
            <a:off x="6477000" y="1600200"/>
            <a:ext cx="2209800" cy="4525963"/>
          </a:xfrm>
        </p:spPr>
        <p:txBody>
          <a:bodyPr/>
          <a:lstStyle/>
          <a:p>
            <a:pPr>
              <a:buNone/>
            </a:pPr>
            <a:r>
              <a:rPr lang="en-US" dirty="0" smtClean="0"/>
              <a:t>Activities</a:t>
            </a:r>
          </a:p>
          <a:p>
            <a:r>
              <a:rPr lang="en-US" dirty="0" smtClean="0"/>
              <a:t>Coding</a:t>
            </a:r>
          </a:p>
          <a:p>
            <a:r>
              <a:rPr lang="en-US" dirty="0" smtClean="0"/>
              <a:t>Testing</a:t>
            </a:r>
          </a:p>
          <a:p>
            <a:r>
              <a:rPr lang="en-US" dirty="0" smtClean="0"/>
              <a:t>Listening</a:t>
            </a:r>
          </a:p>
          <a:p>
            <a:r>
              <a:rPr lang="en-US" dirty="0" smtClean="0"/>
              <a:t>Designing</a:t>
            </a:r>
            <a:endParaRPr lang="en-US" dirty="0"/>
          </a:p>
        </p:txBody>
      </p:sp>
      <p:pic>
        <p:nvPicPr>
          <p:cNvPr id="1028" name="Picture 4"/>
          <p:cNvPicPr>
            <a:picLocks noChangeAspect="1" noChangeArrowheads="1"/>
          </p:cNvPicPr>
          <p:nvPr/>
        </p:nvPicPr>
        <p:blipFill>
          <a:blip r:embed="rId2"/>
          <a:srcRect/>
          <a:stretch>
            <a:fillRect/>
          </a:stretch>
        </p:blipFill>
        <p:spPr bwMode="auto">
          <a:xfrm>
            <a:off x="381000" y="1600200"/>
            <a:ext cx="6096000" cy="4552950"/>
          </a:xfrm>
          <a:prstGeom prst="rect">
            <a:avLst/>
          </a:prstGeom>
          <a:noFill/>
          <a:ln w="9525">
            <a:noFill/>
            <a:miter lim="800000"/>
            <a:headEnd/>
            <a:tailEnd/>
          </a:ln>
          <a:effectLst/>
        </p:spPr>
      </p:pic>
      <p:sp>
        <p:nvSpPr>
          <p:cNvPr id="7" name="Slide Number Placeholder 6"/>
          <p:cNvSpPr>
            <a:spLocks noGrp="1"/>
          </p:cNvSpPr>
          <p:nvPr>
            <p:ph type="sldNum" sz="quarter" idx="12"/>
          </p:nvPr>
        </p:nvSpPr>
        <p:spPr/>
        <p:txBody>
          <a:bodyPr/>
          <a:lstStyle/>
          <a:p>
            <a:fld id="{0F256AF9-741E-4711-A5C8-4D4DAD608518}" type="slidenum">
              <a:rPr lang="en-US" smtClean="0"/>
              <a:pPr/>
              <a:t>3</a:t>
            </a:fld>
            <a:endParaRPr lang="en-US" dirty="0"/>
          </a:p>
        </p:txBody>
      </p:sp>
      <p:sp>
        <p:nvSpPr>
          <p:cNvPr id="8" name="Footer Placeholder 7"/>
          <p:cNvSpPr>
            <a:spLocks noGrp="1"/>
          </p:cNvSpPr>
          <p:nvPr>
            <p:ph type="ftr" sz="quarter" idx="11"/>
          </p:nvPr>
        </p:nvSpPr>
        <p:spPr/>
        <p:txBody>
          <a:bodyPr/>
          <a:lstStyle/>
          <a:p>
            <a:r>
              <a:rPr lang="en-US" smtClean="0"/>
              <a:t>Copyright 2008 Eric Hacker</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Extremists</a:t>
            </a:r>
            <a:endParaRPr lang="en-US" dirty="0"/>
          </a:p>
        </p:txBody>
      </p:sp>
      <p:sp>
        <p:nvSpPr>
          <p:cNvPr id="3" name="Text Placeholder 2"/>
          <p:cNvSpPr>
            <a:spLocks noGrp="1"/>
          </p:cNvSpPr>
          <p:nvPr>
            <p:ph idx="1"/>
          </p:nvPr>
        </p:nvSpPr>
        <p:spPr/>
        <p:txBody>
          <a:bodyPr>
            <a:normAutofit fontScale="92500" lnSpcReduction="10000"/>
          </a:bodyPr>
          <a:lstStyle/>
          <a:p>
            <a:r>
              <a:rPr lang="en-US" dirty="0" smtClean="0"/>
              <a:t>Requirements change</a:t>
            </a:r>
            <a:r>
              <a:rPr lang="en-US" baseline="0" dirty="0" smtClean="0"/>
              <a:t> </a:t>
            </a:r>
            <a:r>
              <a:rPr lang="en-US" dirty="0" smtClean="0"/>
              <a:t>constantly </a:t>
            </a:r>
          </a:p>
          <a:p>
            <a:r>
              <a:rPr lang="en-US" dirty="0" smtClean="0"/>
              <a:t>Configuring = Coding</a:t>
            </a:r>
          </a:p>
          <a:p>
            <a:pPr lvl="1"/>
            <a:r>
              <a:rPr lang="en-US" dirty="0" smtClean="0"/>
              <a:t>Firewalls</a:t>
            </a:r>
          </a:p>
          <a:p>
            <a:pPr lvl="1"/>
            <a:r>
              <a:rPr lang="en-US" dirty="0" smtClean="0"/>
              <a:t>IDS / IPS</a:t>
            </a:r>
          </a:p>
          <a:p>
            <a:pPr lvl="1"/>
            <a:r>
              <a:rPr lang="en-US" dirty="0" smtClean="0"/>
              <a:t>AV / Spam Filters</a:t>
            </a:r>
          </a:p>
          <a:p>
            <a:r>
              <a:rPr lang="en-US" dirty="0" smtClean="0"/>
              <a:t>Listening</a:t>
            </a:r>
          </a:p>
          <a:p>
            <a:pPr lvl="1"/>
            <a:r>
              <a:rPr lang="en-US" dirty="0" smtClean="0"/>
              <a:t>We sure do listen when security breaks something.</a:t>
            </a:r>
          </a:p>
          <a:p>
            <a:r>
              <a:rPr lang="en-US" dirty="0" smtClean="0"/>
              <a:t>Designing</a:t>
            </a:r>
          </a:p>
          <a:p>
            <a:pPr lvl="1"/>
            <a:r>
              <a:rPr lang="en-US" dirty="0" smtClean="0"/>
              <a:t>Defense in depth</a:t>
            </a:r>
            <a:endParaRPr lang="en-US" dirty="0"/>
          </a:p>
        </p:txBody>
      </p:sp>
      <p:sp>
        <p:nvSpPr>
          <p:cNvPr id="4" name="Slide Number Placeholder 3"/>
          <p:cNvSpPr>
            <a:spLocks noGrp="1"/>
          </p:cNvSpPr>
          <p:nvPr>
            <p:ph type="sldNum" sz="quarter" idx="12"/>
          </p:nvPr>
        </p:nvSpPr>
        <p:spPr/>
        <p:txBody>
          <a:bodyPr/>
          <a:lstStyle/>
          <a:p>
            <a:fld id="{0F256AF9-741E-4711-A5C8-4D4DAD608518}" type="slidenum">
              <a:rPr lang="en-US" smtClean="0"/>
              <a:pPr/>
              <a:t>4</a:t>
            </a:fld>
            <a:endParaRPr lang="en-US"/>
          </a:p>
        </p:txBody>
      </p:sp>
      <p:sp>
        <p:nvSpPr>
          <p:cNvPr id="5" name="Footer Placeholder 4"/>
          <p:cNvSpPr>
            <a:spLocks noGrp="1"/>
          </p:cNvSpPr>
          <p:nvPr>
            <p:ph type="ftr" sz="quarter" idx="11"/>
          </p:nvPr>
        </p:nvSpPr>
        <p:spPr/>
        <p:txBody>
          <a:bodyPr/>
          <a:lstStyle/>
          <a:p>
            <a:r>
              <a:rPr lang="en-US" smtClean="0"/>
              <a:t>Copyright 2008 Eric Hacker</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pAutoFit/>
          </a:bodyPr>
          <a:lstStyle/>
          <a:p>
            <a:r>
              <a:rPr lang="en-US" dirty="0" smtClean="0"/>
              <a:t>Where</a:t>
            </a:r>
            <a:r>
              <a:rPr lang="en-US" baseline="0" dirty="0" smtClean="0"/>
              <a:t> is Testing?</a:t>
            </a:r>
            <a:endParaRPr lang="en-US" dirty="0"/>
          </a:p>
        </p:txBody>
      </p:sp>
      <p:sp>
        <p:nvSpPr>
          <p:cNvPr id="3" name="Text Placeholder 2"/>
          <p:cNvSpPr>
            <a:spLocks noGrp="1"/>
          </p:cNvSpPr>
          <p:nvPr>
            <p:ph type="body" idx="1"/>
          </p:nvPr>
        </p:nvSpPr>
        <p:spPr/>
        <p:txBody>
          <a:bodyPr/>
          <a:lstStyle/>
          <a:p>
            <a:r>
              <a:rPr lang="en-US" dirty="0" smtClean="0"/>
              <a:t>For years security experts have been griping about </a:t>
            </a:r>
            <a:r>
              <a:rPr lang="en-US" dirty="0" smtClean="0"/>
              <a:t>inadequate Software </a:t>
            </a:r>
            <a:r>
              <a:rPr lang="en-US" dirty="0" smtClean="0"/>
              <a:t>Quality Assurance</a:t>
            </a:r>
          </a:p>
          <a:p>
            <a:r>
              <a:rPr lang="en-US" dirty="0" smtClean="0"/>
              <a:t>What about Security Quality Assurance</a:t>
            </a:r>
            <a:r>
              <a:rPr lang="en-US" dirty="0" smtClean="0"/>
              <a:t>?</a:t>
            </a:r>
          </a:p>
        </p:txBody>
      </p:sp>
      <p:sp>
        <p:nvSpPr>
          <p:cNvPr id="4" name="Slide Number Placeholder 3"/>
          <p:cNvSpPr>
            <a:spLocks noGrp="1"/>
          </p:cNvSpPr>
          <p:nvPr>
            <p:ph type="sldNum" sz="quarter" idx="12"/>
          </p:nvPr>
        </p:nvSpPr>
        <p:spPr/>
        <p:txBody>
          <a:bodyPr/>
          <a:lstStyle/>
          <a:p>
            <a:fld id="{0F256AF9-741E-4711-A5C8-4D4DAD608518}" type="slidenum">
              <a:rPr lang="en-US" smtClean="0"/>
              <a:pPr/>
              <a:t>5</a:t>
            </a:fld>
            <a:endParaRPr lang="en-US" dirty="0"/>
          </a:p>
        </p:txBody>
      </p:sp>
      <p:sp>
        <p:nvSpPr>
          <p:cNvPr id="5" name="Footer Placeholder 4"/>
          <p:cNvSpPr>
            <a:spLocks noGrp="1"/>
          </p:cNvSpPr>
          <p:nvPr>
            <p:ph type="ftr" sz="quarter" idx="11"/>
          </p:nvPr>
        </p:nvSpPr>
        <p:spPr/>
        <p:txBody>
          <a:bodyPr/>
          <a:lstStyle/>
          <a:p>
            <a:r>
              <a:rPr lang="en-US" smtClean="0"/>
              <a:t>Copyright 2008 Eric Hacker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Problems with current testing</a:t>
            </a:r>
            <a:endParaRPr lang="en-US" dirty="0"/>
          </a:p>
        </p:txBody>
      </p:sp>
      <p:sp>
        <p:nvSpPr>
          <p:cNvPr id="3" name="Text Placeholder 2"/>
          <p:cNvSpPr>
            <a:spLocks noGrp="1"/>
          </p:cNvSpPr>
          <p:nvPr>
            <p:ph type="body" idx="1"/>
          </p:nvPr>
        </p:nvSpPr>
        <p:spPr/>
        <p:txBody>
          <a:bodyPr>
            <a:normAutofit fontScale="92500" lnSpcReduction="10000"/>
          </a:bodyPr>
          <a:lstStyle/>
          <a:p>
            <a:pPr lvl="0"/>
            <a:r>
              <a:rPr lang="en-US" dirty="0" smtClean="0"/>
              <a:t>Not always easily repeatable</a:t>
            </a:r>
          </a:p>
          <a:p>
            <a:pPr lvl="0"/>
            <a:r>
              <a:rPr lang="en-US" dirty="0" smtClean="0"/>
              <a:t>Requires manual interpretation for pass / fail</a:t>
            </a:r>
          </a:p>
          <a:p>
            <a:pPr lvl="0"/>
            <a:r>
              <a:rPr lang="en-US" dirty="0" smtClean="0"/>
              <a:t>Network security testing requires log matching/synchronization</a:t>
            </a:r>
          </a:p>
          <a:p>
            <a:pPr lvl="0"/>
            <a:r>
              <a:rPr lang="en-US" sz="3200" dirty="0" smtClean="0"/>
              <a:t>Vulnerabilities are not Disabilities (or Abilities)</a:t>
            </a:r>
          </a:p>
          <a:p>
            <a:pPr lvl="0"/>
            <a:r>
              <a:rPr lang="en-US" sz="3200" dirty="0" smtClean="0"/>
              <a:t>My network is not a Black Box</a:t>
            </a:r>
          </a:p>
          <a:p>
            <a:pPr lvl="0"/>
            <a:r>
              <a:rPr lang="en-US" sz="3200" dirty="0" smtClean="0"/>
              <a:t>Testing process is not easily automated</a:t>
            </a:r>
          </a:p>
          <a:p>
            <a:pPr lvl="1"/>
            <a:r>
              <a:rPr lang="en-US" sz="3000" dirty="0" smtClean="0"/>
              <a:t>Centralized infrastructure not helpful</a:t>
            </a:r>
          </a:p>
          <a:p>
            <a:pPr lvl="1"/>
            <a:r>
              <a:rPr lang="en-US" sz="3000" dirty="0" smtClean="0"/>
              <a:t>Comparative scans only work if first one was valid</a:t>
            </a:r>
          </a:p>
        </p:txBody>
      </p:sp>
      <p:sp>
        <p:nvSpPr>
          <p:cNvPr id="4" name="Footer Placeholder 3"/>
          <p:cNvSpPr>
            <a:spLocks noGrp="1"/>
          </p:cNvSpPr>
          <p:nvPr>
            <p:ph type="ftr" sz="quarter" idx="11"/>
          </p:nvPr>
        </p:nvSpPr>
        <p:spPr/>
        <p:txBody>
          <a:bodyPr/>
          <a:lstStyle/>
          <a:p>
            <a:r>
              <a:rPr lang="en-US" smtClean="0"/>
              <a:t>Copyright 2008 Eric Hacker</a:t>
            </a:r>
            <a:endParaRPr lang="en-US" dirty="0"/>
          </a:p>
        </p:txBody>
      </p:sp>
      <p:sp>
        <p:nvSpPr>
          <p:cNvPr id="5" name="Slide Number Placeholder 4"/>
          <p:cNvSpPr>
            <a:spLocks noGrp="1"/>
          </p:cNvSpPr>
          <p:nvPr>
            <p:ph type="sldNum" sz="quarter" idx="12"/>
          </p:nvPr>
        </p:nvSpPr>
        <p:spPr/>
        <p:txBody>
          <a:bodyPr/>
          <a:lstStyle/>
          <a:p>
            <a:fld id="{0F256AF9-741E-4711-A5C8-4D4DAD608518}" type="slidenum">
              <a:rPr lang="en-US" smtClean="0"/>
              <a:pPr/>
              <a:t>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914400" y="1676400"/>
            <a:ext cx="7239000" cy="40386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5"/>
          <p:cNvSpPr>
            <a:spLocks noGrp="1"/>
          </p:cNvSpPr>
          <p:nvPr>
            <p:ph type="title"/>
          </p:nvPr>
        </p:nvSpPr>
        <p:spPr/>
        <p:txBody>
          <a:bodyPr/>
          <a:lstStyle/>
          <a:p>
            <a:r>
              <a:rPr lang="en-US" dirty="0" smtClean="0"/>
              <a:t>Perspectives</a:t>
            </a:r>
            <a:r>
              <a:rPr lang="en-US" baseline="0" dirty="0" smtClean="0"/>
              <a:t> on Testing</a:t>
            </a:r>
            <a:endParaRPr lang="en-US" dirty="0"/>
          </a:p>
        </p:txBody>
      </p:sp>
      <p:sp>
        <p:nvSpPr>
          <p:cNvPr id="4" name="Footer Placeholder 3"/>
          <p:cNvSpPr>
            <a:spLocks noGrp="1"/>
          </p:cNvSpPr>
          <p:nvPr>
            <p:ph type="ftr" sz="quarter" idx="11"/>
          </p:nvPr>
        </p:nvSpPr>
        <p:spPr/>
        <p:txBody>
          <a:bodyPr/>
          <a:lstStyle/>
          <a:p>
            <a:r>
              <a:rPr lang="en-US" smtClean="0"/>
              <a:t>Copyright 2008 Eric Hacker</a:t>
            </a:r>
            <a:endParaRPr lang="en-US" dirty="0"/>
          </a:p>
        </p:txBody>
      </p:sp>
      <p:sp>
        <p:nvSpPr>
          <p:cNvPr id="5" name="Slide Number Placeholder 4"/>
          <p:cNvSpPr>
            <a:spLocks noGrp="1"/>
          </p:cNvSpPr>
          <p:nvPr>
            <p:ph type="sldNum" sz="quarter" idx="12"/>
          </p:nvPr>
        </p:nvSpPr>
        <p:spPr/>
        <p:txBody>
          <a:bodyPr/>
          <a:lstStyle/>
          <a:p>
            <a:fld id="{0F256AF9-741E-4711-A5C8-4D4DAD608518}" type="slidenum">
              <a:rPr lang="en-US" smtClean="0"/>
              <a:pPr/>
              <a:t>7</a:t>
            </a:fld>
            <a:endParaRPr lang="en-US" dirty="0"/>
          </a:p>
        </p:txBody>
      </p:sp>
      <p:pic>
        <p:nvPicPr>
          <p:cNvPr id="8" name="Content Placeholder 7" descr="IPS_Testing_probs.png"/>
          <p:cNvPicPr>
            <a:picLocks noGrp="1" noChangeAspect="1"/>
          </p:cNvPicPr>
          <p:nvPr>
            <p:ph idx="1"/>
          </p:nvPr>
        </p:nvPicPr>
        <p:blipFill>
          <a:blip r:embed="rId2"/>
          <a:stretch>
            <a:fillRect/>
          </a:stretch>
        </p:blipFill>
        <p:spPr>
          <a:xfrm>
            <a:off x="2295525" y="3205956"/>
            <a:ext cx="4552950" cy="1314450"/>
          </a:xfrm>
        </p:spPr>
      </p:pic>
      <p:cxnSp>
        <p:nvCxnSpPr>
          <p:cNvPr id="12" name="Straight Arrow Connector 11"/>
          <p:cNvCxnSpPr/>
          <p:nvPr/>
        </p:nvCxnSpPr>
        <p:spPr>
          <a:xfrm>
            <a:off x="1905000" y="2590800"/>
            <a:ext cx="762000" cy="6858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5" name="Straight Arrow Connector 14"/>
          <p:cNvCxnSpPr/>
          <p:nvPr/>
        </p:nvCxnSpPr>
        <p:spPr>
          <a:xfrm>
            <a:off x="1905000" y="2590800"/>
            <a:ext cx="4343400" cy="685800"/>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17" name="Straight Arrow Connector 16"/>
          <p:cNvCxnSpPr/>
          <p:nvPr/>
        </p:nvCxnSpPr>
        <p:spPr>
          <a:xfrm>
            <a:off x="1905000" y="2590800"/>
            <a:ext cx="2286000" cy="7620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8" name="Smiley Face 17"/>
          <p:cNvSpPr/>
          <p:nvPr/>
        </p:nvSpPr>
        <p:spPr>
          <a:xfrm>
            <a:off x="1371600" y="2133600"/>
            <a:ext cx="609600" cy="609600"/>
          </a:xfrm>
          <a:prstGeom prst="smileyFace">
            <a:avLst/>
          </a:prstGeom>
          <a:solidFill>
            <a:srgbClr val="FF99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p:cNvSpPr txBox="1"/>
          <p:nvPr/>
        </p:nvSpPr>
        <p:spPr>
          <a:xfrm>
            <a:off x="1391833" y="2740223"/>
            <a:ext cx="692369" cy="307777"/>
          </a:xfrm>
          <a:prstGeom prst="rect">
            <a:avLst/>
          </a:prstGeom>
          <a:noFill/>
        </p:spPr>
        <p:txBody>
          <a:bodyPr wrap="none" rtlCol="0">
            <a:spAutoFit/>
          </a:bodyPr>
          <a:lstStyle/>
          <a:p>
            <a:r>
              <a:rPr lang="en-US" sz="1400" dirty="0" smtClean="0"/>
              <a:t>Mr. QA</a:t>
            </a:r>
            <a:endParaRPr lang="en-US"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55"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500" fill="hold"/>
                                        <p:tgtEl>
                                          <p:spTgt spid="15"/>
                                        </p:tgtEl>
                                        <p:attrNameLst>
                                          <p:attrName>ppt_w</p:attrName>
                                        </p:attrNameLst>
                                      </p:cBhvr>
                                      <p:tavLst>
                                        <p:tav tm="0">
                                          <p:val>
                                            <p:strVal val="#ppt_w*0.70"/>
                                          </p:val>
                                        </p:tav>
                                        <p:tav tm="100000">
                                          <p:val>
                                            <p:strVal val="#ppt_w"/>
                                          </p:val>
                                        </p:tav>
                                      </p:tavLst>
                                    </p:anim>
                                    <p:anim calcmode="lin" valueType="num">
                                      <p:cBhvr>
                                        <p:cTn id="16" dur="500" fill="hold"/>
                                        <p:tgtEl>
                                          <p:spTgt spid="15"/>
                                        </p:tgtEl>
                                        <p:attrNameLst>
                                          <p:attrName>ppt_h</p:attrName>
                                        </p:attrNameLst>
                                      </p:cBhvr>
                                      <p:tavLst>
                                        <p:tav tm="0">
                                          <p:val>
                                            <p:strVal val="#ppt_h"/>
                                          </p:val>
                                        </p:tav>
                                        <p:tav tm="100000">
                                          <p:val>
                                            <p:strVal val="#ppt_h"/>
                                          </p:val>
                                        </p:tav>
                                      </p:tavLst>
                                    </p:anim>
                                    <p:animEffect transition="in" filter="fade">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55" presetClass="entr" presetSubtype="0" fill="hold" nodeType="clickEffect">
                                  <p:stCondLst>
                                    <p:cond delay="0"/>
                                  </p:stCondLst>
                                  <p:childTnLst>
                                    <p:set>
                                      <p:cBhvr>
                                        <p:cTn id="21" dur="1" fill="hold">
                                          <p:stCondLst>
                                            <p:cond delay="0"/>
                                          </p:stCondLst>
                                        </p:cTn>
                                        <p:tgtEl>
                                          <p:spTgt spid="17"/>
                                        </p:tgtEl>
                                        <p:attrNameLst>
                                          <p:attrName>style.visibility</p:attrName>
                                        </p:attrNameLst>
                                      </p:cBhvr>
                                      <p:to>
                                        <p:strVal val="visible"/>
                                      </p:to>
                                    </p:set>
                                    <p:anim calcmode="lin" valueType="num">
                                      <p:cBhvr>
                                        <p:cTn id="22" dur="500" fill="hold"/>
                                        <p:tgtEl>
                                          <p:spTgt spid="17"/>
                                        </p:tgtEl>
                                        <p:attrNameLst>
                                          <p:attrName>ppt_w</p:attrName>
                                        </p:attrNameLst>
                                      </p:cBhvr>
                                      <p:tavLst>
                                        <p:tav tm="0">
                                          <p:val>
                                            <p:strVal val="#ppt_w*0.70"/>
                                          </p:val>
                                        </p:tav>
                                        <p:tav tm="100000">
                                          <p:val>
                                            <p:strVal val="#ppt_w"/>
                                          </p:val>
                                        </p:tav>
                                      </p:tavLst>
                                    </p:anim>
                                    <p:anim calcmode="lin" valueType="num">
                                      <p:cBhvr>
                                        <p:cTn id="23" dur="500" fill="hold"/>
                                        <p:tgtEl>
                                          <p:spTgt spid="17"/>
                                        </p:tgtEl>
                                        <p:attrNameLst>
                                          <p:attrName>ppt_h</p:attrName>
                                        </p:attrNameLst>
                                      </p:cBhvr>
                                      <p:tavLst>
                                        <p:tav tm="0">
                                          <p:val>
                                            <p:strVal val="#ppt_h"/>
                                          </p:val>
                                        </p:tav>
                                        <p:tav tm="100000">
                                          <p:val>
                                            <p:strVal val="#ppt_h"/>
                                          </p:val>
                                        </p:tav>
                                      </p:tavLst>
                                    </p:anim>
                                    <p:animEffect transition="in" filter="fade">
                                      <p:cBhvr>
                                        <p:cTn id="24"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9441"/>
          </a:xfrm>
        </p:spPr>
        <p:txBody>
          <a:bodyPr>
            <a:spAutoFit/>
          </a:bodyPr>
          <a:lstStyle/>
          <a:p>
            <a:r>
              <a:rPr lang="en-US" dirty="0" smtClean="0"/>
              <a:t>Primary Goals </a:t>
            </a:r>
            <a:r>
              <a:rPr lang="en-US" dirty="0" smtClean="0"/>
              <a:t>for</a:t>
            </a:r>
            <a:r>
              <a:rPr lang="en-US" dirty="0" smtClean="0"/>
              <a:t> VetNetSec</a:t>
            </a:r>
            <a:endParaRPr lang="en-US" dirty="0"/>
          </a:p>
        </p:txBody>
      </p:sp>
      <p:sp>
        <p:nvSpPr>
          <p:cNvPr id="3" name="Text Placeholder 2"/>
          <p:cNvSpPr>
            <a:spLocks noGrp="1"/>
          </p:cNvSpPr>
          <p:nvPr>
            <p:ph type="body" idx="1"/>
          </p:nvPr>
        </p:nvSpPr>
        <p:spPr/>
        <p:txBody>
          <a:bodyPr/>
          <a:lstStyle/>
          <a:p>
            <a:r>
              <a:rPr lang="en-US" dirty="0" smtClean="0"/>
              <a:t>Wrap security tools into </a:t>
            </a:r>
            <a:r>
              <a:rPr lang="en-US" dirty="0" smtClean="0"/>
              <a:t>the Test </a:t>
            </a:r>
            <a:r>
              <a:rPr lang="en-US" dirty="0" smtClean="0"/>
              <a:t>Anything Protocol framework used for software </a:t>
            </a:r>
            <a:r>
              <a:rPr lang="en-US" dirty="0" smtClean="0"/>
              <a:t>testing</a:t>
            </a:r>
            <a:endParaRPr lang="en-US" dirty="0" smtClean="0"/>
          </a:p>
          <a:p>
            <a:r>
              <a:rPr lang="en-US" dirty="0" smtClean="0"/>
              <a:t>Real time coordination of distributed testing </a:t>
            </a:r>
            <a:r>
              <a:rPr lang="en-US" dirty="0" smtClean="0"/>
              <a:t>agents</a:t>
            </a:r>
            <a:endParaRPr lang="en-US" dirty="0" smtClean="0"/>
          </a:p>
          <a:p>
            <a:r>
              <a:rPr lang="en-US" dirty="0" smtClean="0"/>
              <a:t>Open, </a:t>
            </a:r>
            <a:r>
              <a:rPr lang="en-US" dirty="0" smtClean="0"/>
              <a:t>standards based, extensible, </a:t>
            </a:r>
            <a:r>
              <a:rPr lang="en-US" dirty="0" smtClean="0"/>
              <a:t>flexible</a:t>
            </a:r>
            <a:endParaRPr lang="en-US" dirty="0" smtClean="0"/>
          </a:p>
          <a:p>
            <a:r>
              <a:rPr lang="en-US" dirty="0" smtClean="0"/>
              <a:t>Provide greater accessibility to security tools for programmers and QA </a:t>
            </a:r>
            <a:r>
              <a:rPr lang="en-US" dirty="0" smtClean="0"/>
              <a:t>testers</a:t>
            </a:r>
            <a:endParaRPr lang="en-US" dirty="0" smtClean="0"/>
          </a:p>
        </p:txBody>
      </p:sp>
      <p:sp>
        <p:nvSpPr>
          <p:cNvPr id="4" name="Slide Number Placeholder 3"/>
          <p:cNvSpPr>
            <a:spLocks noGrp="1"/>
          </p:cNvSpPr>
          <p:nvPr>
            <p:ph type="sldNum" sz="quarter" idx="12"/>
          </p:nvPr>
        </p:nvSpPr>
        <p:spPr/>
        <p:txBody>
          <a:bodyPr/>
          <a:lstStyle/>
          <a:p>
            <a:fld id="{0F256AF9-741E-4711-A5C8-4D4DAD608518}" type="slidenum">
              <a:rPr lang="en-US" smtClean="0"/>
              <a:pPr/>
              <a:t>8</a:t>
            </a:fld>
            <a:endParaRPr lang="en-US" dirty="0"/>
          </a:p>
        </p:txBody>
      </p:sp>
      <p:sp>
        <p:nvSpPr>
          <p:cNvPr id="5" name="Footer Placeholder 4"/>
          <p:cNvSpPr>
            <a:spLocks noGrp="1"/>
          </p:cNvSpPr>
          <p:nvPr>
            <p:ph type="ftr" sz="quarter" idx="11"/>
          </p:nvPr>
        </p:nvSpPr>
        <p:spPr/>
        <p:txBody>
          <a:bodyPr/>
          <a:lstStyle/>
          <a:p>
            <a:r>
              <a:rPr lang="en-US" smtClean="0"/>
              <a:t>Copyright 2008 Eric Hacker</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pAutoFit/>
          </a:bodyPr>
          <a:lstStyle/>
          <a:p>
            <a:r>
              <a:rPr lang="en-US" dirty="0" smtClean="0"/>
              <a:t>How does VetNetSec work?</a:t>
            </a:r>
            <a:endParaRPr lang="en-US" dirty="0"/>
          </a:p>
        </p:txBody>
      </p:sp>
      <p:sp>
        <p:nvSpPr>
          <p:cNvPr id="3" name="Text Placeholder 2"/>
          <p:cNvSpPr>
            <a:spLocks noGrp="1"/>
          </p:cNvSpPr>
          <p:nvPr>
            <p:ph type="body" idx="1"/>
          </p:nvPr>
        </p:nvSpPr>
        <p:spPr/>
        <p:txBody>
          <a:bodyPr>
            <a:normAutofit fontScale="77500" lnSpcReduction="20000"/>
          </a:bodyPr>
          <a:lstStyle/>
          <a:p>
            <a:r>
              <a:rPr lang="en-US" dirty="0" smtClean="0"/>
              <a:t>Open </a:t>
            </a:r>
            <a:r>
              <a:rPr lang="en-US" dirty="0" smtClean="0"/>
              <a:t>Source</a:t>
            </a:r>
          </a:p>
          <a:p>
            <a:r>
              <a:rPr lang="en-US" dirty="0" smtClean="0"/>
              <a:t>Open </a:t>
            </a:r>
            <a:r>
              <a:rPr lang="en-US" dirty="0" smtClean="0"/>
              <a:t>Standards: </a:t>
            </a:r>
            <a:endParaRPr lang="en-US" dirty="0" smtClean="0"/>
          </a:p>
          <a:p>
            <a:pPr lvl="1"/>
            <a:r>
              <a:rPr lang="en-US" dirty="0" smtClean="0"/>
              <a:t>Perl, using modules</a:t>
            </a:r>
          </a:p>
          <a:p>
            <a:pPr lvl="1"/>
            <a:r>
              <a:rPr lang="en-US" dirty="0" smtClean="0"/>
              <a:t>XMPP / Jabber </a:t>
            </a:r>
          </a:p>
          <a:p>
            <a:pPr lvl="1"/>
            <a:r>
              <a:rPr lang="en-US" dirty="0" smtClean="0"/>
              <a:t>Test Anything Protocol (http://testanything.org)</a:t>
            </a:r>
            <a:endParaRPr lang="en-US" dirty="0" smtClean="0"/>
          </a:p>
          <a:p>
            <a:r>
              <a:rPr lang="en-US" dirty="0" smtClean="0"/>
              <a:t>Distributed TCLI Agents communicating </a:t>
            </a:r>
            <a:r>
              <a:rPr lang="en-US" dirty="0" smtClean="0"/>
              <a:t>out of band in </a:t>
            </a:r>
            <a:r>
              <a:rPr lang="en-US" dirty="0" smtClean="0"/>
              <a:t>real </a:t>
            </a:r>
            <a:r>
              <a:rPr lang="en-US" dirty="0" smtClean="0"/>
              <a:t>time</a:t>
            </a:r>
            <a:endParaRPr lang="en-US" dirty="0" smtClean="0"/>
          </a:p>
          <a:p>
            <a:pPr lvl="1"/>
            <a:r>
              <a:rPr lang="en-US" dirty="0" smtClean="0"/>
              <a:t>Agents </a:t>
            </a:r>
            <a:r>
              <a:rPr lang="en-US" dirty="0" smtClean="0"/>
              <a:t>have plug in functionality with Packages of commands</a:t>
            </a:r>
          </a:p>
          <a:p>
            <a:r>
              <a:rPr lang="en-US" dirty="0" smtClean="0"/>
              <a:t>Manual or scripted control</a:t>
            </a:r>
          </a:p>
          <a:p>
            <a:pPr lvl="1"/>
            <a:r>
              <a:rPr lang="en-US" dirty="0" smtClean="0"/>
              <a:t>Jabber IM clients</a:t>
            </a:r>
          </a:p>
          <a:p>
            <a:pPr lvl="1"/>
            <a:r>
              <a:rPr lang="en-US" dirty="0" smtClean="0"/>
              <a:t>Perl test scripts</a:t>
            </a:r>
          </a:p>
          <a:p>
            <a:r>
              <a:rPr lang="en-US" dirty="0" smtClean="0"/>
              <a:t>Debug functional </a:t>
            </a:r>
            <a:r>
              <a:rPr lang="en-US" dirty="0" smtClean="0"/>
              <a:t>testing</a:t>
            </a:r>
          </a:p>
        </p:txBody>
      </p:sp>
      <p:sp>
        <p:nvSpPr>
          <p:cNvPr id="4" name="Slide Number Placeholder 3"/>
          <p:cNvSpPr>
            <a:spLocks noGrp="1"/>
          </p:cNvSpPr>
          <p:nvPr>
            <p:ph type="sldNum" sz="quarter" idx="12"/>
          </p:nvPr>
        </p:nvSpPr>
        <p:spPr/>
        <p:txBody>
          <a:bodyPr/>
          <a:lstStyle/>
          <a:p>
            <a:fld id="{0F256AF9-741E-4711-A5C8-4D4DAD608518}" type="slidenum">
              <a:rPr lang="en-US" smtClean="0"/>
              <a:pPr/>
              <a:t>9</a:t>
            </a:fld>
            <a:endParaRPr lang="en-US" dirty="0"/>
          </a:p>
        </p:txBody>
      </p:sp>
      <p:sp>
        <p:nvSpPr>
          <p:cNvPr id="5" name="Footer Placeholder 4"/>
          <p:cNvSpPr>
            <a:spLocks noGrp="1"/>
          </p:cNvSpPr>
          <p:nvPr>
            <p:ph type="ftr" sz="quarter" idx="11"/>
          </p:nvPr>
        </p:nvSpPr>
        <p:spPr/>
        <p:txBody>
          <a:bodyPr/>
          <a:lstStyle/>
          <a:p>
            <a:r>
              <a:rPr lang="en-US" smtClean="0"/>
              <a:t>Copyright 2008 Eric Hacker</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1638</TotalTime>
  <Words>2692</Words>
  <Application>Microsoft Office PowerPoint</Application>
  <PresentationFormat>On-screen Show (4:3)</PresentationFormat>
  <Paragraphs>368</Paragraphs>
  <Slides>29</Slides>
  <Notes>6</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VETNETSEC</vt:lpstr>
      <vt:lpstr>Agenda</vt:lpstr>
      <vt:lpstr>Extreme Programming</vt:lpstr>
      <vt:lpstr>Security Extremists</vt:lpstr>
      <vt:lpstr>Where is Testing?</vt:lpstr>
      <vt:lpstr>Problems with current testing</vt:lpstr>
      <vt:lpstr>Perspectives on Testing</vt:lpstr>
      <vt:lpstr>Primary Goals for VetNetSec</vt:lpstr>
      <vt:lpstr>How does VetNetSec work?</vt:lpstr>
      <vt:lpstr>Command and Control</vt:lpstr>
      <vt:lpstr>Terminology</vt:lpstr>
      <vt:lpstr>Terminology (2)</vt:lpstr>
      <vt:lpstr>Talking TCLI: the User Interface</vt:lpstr>
      <vt:lpstr>TCLI Command Examples</vt:lpstr>
      <vt:lpstr>Installation and Setup</vt:lpstr>
      <vt:lpstr>Creating an Agent Script</vt:lpstr>
      <vt:lpstr>Creating an Agent</vt:lpstr>
      <vt:lpstr>Talking to an agent over IM</vt:lpstr>
      <vt:lpstr>Command Example: Tail</vt:lpstr>
      <vt:lpstr>Tail Test/Watch Parameters</vt:lpstr>
      <vt:lpstr>Running tests</vt:lpstr>
      <vt:lpstr>Writing a test script: Setup</vt:lpstr>
      <vt:lpstr>Slide 23</vt:lpstr>
      <vt:lpstr>Slide 24</vt:lpstr>
      <vt:lpstr>Slide 25</vt:lpstr>
      <vt:lpstr>Use cases</vt:lpstr>
      <vt:lpstr>Current Command Packages</vt:lpstr>
      <vt:lpstr>Coming Soon Packages</vt:lpstr>
      <vt:lpstr>Conclusion</vt:lpstr>
    </vt:vector>
  </TitlesOfParts>
  <Company>INS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Baked not Fired</dc:title>
  <dc:creator>Syn Phishus</dc:creator>
  <cp:lastModifiedBy>Eric Hacker</cp:lastModifiedBy>
  <cp:revision>107</cp:revision>
  <dcterms:created xsi:type="dcterms:W3CDTF">2008-02-14T14:44:56Z</dcterms:created>
  <dcterms:modified xsi:type="dcterms:W3CDTF">2008-03-28T20:18:23Z</dcterms:modified>
</cp:coreProperties>
</file>